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Default Extension="pdf" ContentType="application/pd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slides/slide20.xml" ContentType="application/vnd.openxmlformats-officedocument.presentationml.slid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76" r:id="rId4"/>
    <p:sldId id="258" r:id="rId5"/>
    <p:sldId id="260" r:id="rId6"/>
    <p:sldId id="261" r:id="rId7"/>
    <p:sldId id="277" r:id="rId8"/>
    <p:sldId id="259" r:id="rId9"/>
    <p:sldId id="262" r:id="rId10"/>
    <p:sldId id="263" r:id="rId11"/>
    <p:sldId id="265" r:id="rId12"/>
    <p:sldId id="266" r:id="rId13"/>
    <p:sldId id="268" r:id="rId14"/>
    <p:sldId id="270" r:id="rId15"/>
    <p:sldId id="271" r:id="rId16"/>
    <p:sldId id="267" r:id="rId17"/>
    <p:sldId id="278" r:id="rId18"/>
    <p:sldId id="269" r:id="rId19"/>
    <p:sldId id="272" r:id="rId20"/>
    <p:sldId id="273" r:id="rId21"/>
    <p:sldId id="275" r:id="rId22"/>
    <p:sldId id="274"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407" autoAdjust="0"/>
    <p:restoredTop sz="94660"/>
  </p:normalViewPr>
  <p:slideViewPr>
    <p:cSldViewPr snapToGrid="0" snapToObjects="1">
      <p:cViewPr varScale="1">
        <p:scale>
          <a:sx n="90" d="100"/>
          <a:sy n="90" d="100"/>
        </p:scale>
        <p:origin x="-880"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110930-886F-2947-8DCE-BEF0D9E9E4FC}" type="datetimeFigureOut">
              <a:rPr lang="en-US" smtClean="0"/>
              <a:pPr/>
              <a:t>4/17/16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1F421D-0802-2B45-8F62-A0301B9775B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110930-886F-2947-8DCE-BEF0D9E9E4FC}" type="datetimeFigureOut">
              <a:rPr lang="en-US" smtClean="0"/>
              <a:pPr/>
              <a:t>4/17/16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1F421D-0802-2B45-8F62-A0301B9775B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110930-886F-2947-8DCE-BEF0D9E9E4FC}" type="datetimeFigureOut">
              <a:rPr lang="en-US" smtClean="0"/>
              <a:pPr/>
              <a:t>4/17/16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1F421D-0802-2B45-8F62-A0301B9775B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110930-886F-2947-8DCE-BEF0D9E9E4FC}" type="datetimeFigureOut">
              <a:rPr lang="en-US" smtClean="0"/>
              <a:pPr/>
              <a:t>4/17/16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1F421D-0802-2B45-8F62-A0301B9775B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110930-886F-2947-8DCE-BEF0D9E9E4FC}" type="datetimeFigureOut">
              <a:rPr lang="en-US" smtClean="0"/>
              <a:pPr/>
              <a:t>4/17/16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1F421D-0802-2B45-8F62-A0301B9775B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110930-886F-2947-8DCE-BEF0D9E9E4FC}" type="datetimeFigureOut">
              <a:rPr lang="en-US" smtClean="0"/>
              <a:pPr/>
              <a:t>4/17/16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1F421D-0802-2B45-8F62-A0301B9775B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110930-886F-2947-8DCE-BEF0D9E9E4FC}" type="datetimeFigureOut">
              <a:rPr lang="en-US" smtClean="0"/>
              <a:pPr/>
              <a:t>4/17/16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1F421D-0802-2B45-8F62-A0301B9775B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110930-886F-2947-8DCE-BEF0D9E9E4FC}" type="datetimeFigureOut">
              <a:rPr lang="en-US" smtClean="0"/>
              <a:pPr/>
              <a:t>4/17/16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1F421D-0802-2B45-8F62-A0301B9775B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110930-886F-2947-8DCE-BEF0D9E9E4FC}" type="datetimeFigureOut">
              <a:rPr lang="en-US" smtClean="0"/>
              <a:pPr/>
              <a:t>4/17/16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1F421D-0802-2B45-8F62-A0301B9775B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110930-886F-2947-8DCE-BEF0D9E9E4FC}" type="datetimeFigureOut">
              <a:rPr lang="en-US" smtClean="0"/>
              <a:pPr/>
              <a:t>4/17/16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1F421D-0802-2B45-8F62-A0301B9775B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110930-886F-2947-8DCE-BEF0D9E9E4FC}" type="datetimeFigureOut">
              <a:rPr lang="en-US" smtClean="0"/>
              <a:pPr/>
              <a:t>4/17/16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1F421D-0802-2B45-8F62-A0301B9775B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110930-886F-2947-8DCE-BEF0D9E9E4FC}" type="datetimeFigureOut">
              <a:rPr lang="en-US" smtClean="0"/>
              <a:pPr/>
              <a:t>4/17/16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1F421D-0802-2B45-8F62-A0301B9775B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df"/><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470025"/>
          </a:xfrm>
        </p:spPr>
        <p:txBody>
          <a:bodyPr/>
          <a:lstStyle/>
          <a:p>
            <a:endParaRPr lang="en-US" dirty="0"/>
          </a:p>
        </p:txBody>
      </p:sp>
      <p:sp>
        <p:nvSpPr>
          <p:cNvPr id="3" name="Subtitle 2"/>
          <p:cNvSpPr>
            <a:spLocks noGrp="1"/>
          </p:cNvSpPr>
          <p:nvPr>
            <p:ph type="subTitle" idx="1"/>
          </p:nvPr>
        </p:nvSpPr>
        <p:spPr>
          <a:xfrm>
            <a:off x="1371600" y="5105400"/>
            <a:ext cx="6400800" cy="1752600"/>
          </a:xfrm>
        </p:spPr>
        <p:txBody>
          <a:bodyPr>
            <a:normAutofit/>
          </a:bodyPr>
          <a:lstStyle/>
          <a:p>
            <a:endParaRPr lang="en-US" sz="1600" b="1" dirty="0" smtClean="0"/>
          </a:p>
          <a:p>
            <a:r>
              <a:rPr lang="en-US" sz="1600" b="1" dirty="0" smtClean="0">
                <a:solidFill>
                  <a:schemeClr val="tx1"/>
                </a:solidFill>
              </a:rPr>
              <a:t>A </a:t>
            </a:r>
            <a:r>
              <a:rPr lang="en-US" sz="1600" b="1" dirty="0">
                <a:solidFill>
                  <a:schemeClr val="tx1"/>
                </a:solidFill>
              </a:rPr>
              <a:t>WAY TO BRING MUSICIANS TOGETHER</a:t>
            </a:r>
            <a:endParaRPr lang="en-US" sz="1600" dirty="0">
              <a:solidFill>
                <a:schemeClr val="tx1"/>
              </a:solidFill>
            </a:endParaRPr>
          </a:p>
          <a:p>
            <a:r>
              <a:rPr lang="en-US" sz="1600" b="1" dirty="0">
                <a:solidFill>
                  <a:schemeClr val="tx1"/>
                </a:solidFill>
              </a:rPr>
              <a:t>A WAY TO LEARN MORE ABOUT MUSIC AND PERFORMANCE </a:t>
            </a:r>
            <a:r>
              <a:rPr lang="en-US" sz="1600" b="1" dirty="0" smtClean="0">
                <a:solidFill>
                  <a:schemeClr val="tx1"/>
                </a:solidFill>
              </a:rPr>
              <a:t>SKILLS</a:t>
            </a:r>
            <a:endParaRPr lang="en-US" sz="1600" dirty="0" smtClean="0">
              <a:solidFill>
                <a:schemeClr val="tx1"/>
              </a:solidFill>
            </a:endParaRPr>
          </a:p>
          <a:p>
            <a:r>
              <a:rPr lang="en-US" sz="1600" b="1" dirty="0">
                <a:solidFill>
                  <a:schemeClr val="tx1"/>
                </a:solidFill>
              </a:rPr>
              <a:t>A WAY TO PASS ON AND REVITALIZE OUR MUSICAL HERITAGE</a:t>
            </a:r>
            <a:endParaRPr lang="en-US" sz="1600" dirty="0">
              <a:solidFill>
                <a:schemeClr val="tx1"/>
              </a:solidFill>
            </a:endParaRPr>
          </a:p>
          <a:p>
            <a:endParaRPr lang="en-US" dirty="0"/>
          </a:p>
        </p:txBody>
      </p:sp>
      <p:pic>
        <p:nvPicPr>
          <p:cNvPr id="5" name="Picture 4" descr="logo EMCTA.pdf"/>
          <p:cNvPicPr>
            <a:picLocks noChangeAspect="1"/>
          </p:cNvPicPr>
          <p:nvPr/>
        </p:nvPicPr>
        <mc:AlternateContent xmlns:ma="http://schemas.microsoft.com/office/mac/drawingml/2008/main">
          <mc:Choice Requires="ma">
            <p:blipFill>
              <a:blip r:embed="rId2"/>
              <a:stretch>
                <a:fillRect/>
              </a:stretch>
            </p:blipFill>
          </mc:Choice>
          <mc:Fallback xmlns:ma="http://schemas.microsoft.com/office/mac/drawingml/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blipFill>
              <a:blip r:embed="rId3"/>
              <a:stretch>
                <a:fillRect/>
              </a:stretch>
            </p:blipFill>
          </mc:Fallback>
        </mc:AlternateContent>
        <p:spPr>
          <a:xfrm>
            <a:off x="2148895" y="0"/>
            <a:ext cx="4846211" cy="68580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Round-tables and panels: Ascoli Piceno</a:t>
            </a:r>
            <a:br>
              <a:rPr lang="en-US" sz="3200" dirty="0" smtClean="0"/>
            </a:br>
            <a:r>
              <a:rPr lang="en-US" sz="3200" dirty="0" smtClean="0"/>
              <a:t>September 2010</a:t>
            </a:r>
            <a:endParaRPr lang="en-US" sz="3200" dirty="0"/>
          </a:p>
        </p:txBody>
      </p:sp>
      <p:sp>
        <p:nvSpPr>
          <p:cNvPr id="3" name="Content Placeholder 2"/>
          <p:cNvSpPr>
            <a:spLocks noGrp="1"/>
          </p:cNvSpPr>
          <p:nvPr>
            <p:ph idx="1"/>
          </p:nvPr>
        </p:nvSpPr>
        <p:spPr>
          <a:xfrm>
            <a:off x="0" y="1600200"/>
            <a:ext cx="8229600" cy="4525963"/>
          </a:xfrm>
        </p:spPr>
        <p:txBody>
          <a:bodyPr>
            <a:normAutofit fontScale="92500"/>
          </a:bodyPr>
          <a:lstStyle/>
          <a:p>
            <a:pPr algn="ctr">
              <a:buNone/>
            </a:pPr>
            <a:r>
              <a:rPr lang="en-GB" sz="2595" dirty="0" smtClean="0"/>
              <a:t>Encounters with Festival Collaborators</a:t>
            </a:r>
          </a:p>
          <a:p>
            <a:r>
              <a:rPr lang="en-GB" sz="2400" b="1" dirty="0" smtClean="0"/>
              <a:t>Massimo Paris </a:t>
            </a:r>
            <a:r>
              <a:rPr lang="en-GB" sz="2400" dirty="0" smtClean="0"/>
              <a:t>(I </a:t>
            </a:r>
            <a:r>
              <a:rPr lang="en-GB" sz="2400" dirty="0" err="1" smtClean="0"/>
              <a:t>Musici</a:t>
            </a:r>
            <a:r>
              <a:rPr lang="en-GB" sz="2400" dirty="0" smtClean="0"/>
              <a:t>, </a:t>
            </a:r>
            <a:r>
              <a:rPr lang="en-GB" sz="2400" dirty="0" err="1" smtClean="0"/>
              <a:t>Accademia</a:t>
            </a:r>
            <a:r>
              <a:rPr lang="en-GB" sz="2400" dirty="0" smtClean="0"/>
              <a:t> Santa Cecilia, Concerto Malaga) </a:t>
            </a:r>
          </a:p>
          <a:p>
            <a:pPr>
              <a:buNone/>
            </a:pPr>
            <a:r>
              <a:rPr lang="en-GB" sz="2400" i="1" dirty="0" smtClean="0"/>
              <a:t>	A life in music</a:t>
            </a:r>
          </a:p>
          <a:p>
            <a:r>
              <a:rPr lang="en-GB" sz="2400" b="1" dirty="0" smtClean="0"/>
              <a:t>Vito </a:t>
            </a:r>
            <a:r>
              <a:rPr lang="en-GB" sz="2400" b="1" dirty="0" err="1" smtClean="0"/>
              <a:t>Amatulli</a:t>
            </a:r>
            <a:r>
              <a:rPr lang="en-GB" sz="2400" b="1" dirty="0" smtClean="0"/>
              <a:t> </a:t>
            </a:r>
            <a:r>
              <a:rPr lang="en-GB" sz="2400" dirty="0" smtClean="0"/>
              <a:t>(Carl Orff Music Festival)</a:t>
            </a:r>
            <a:r>
              <a:rPr lang="en-US" sz="2400" dirty="0" smtClean="0"/>
              <a:t> and </a:t>
            </a:r>
            <a:r>
              <a:rPr lang="en-US" sz="2400" b="1" dirty="0" smtClean="0"/>
              <a:t>Vito </a:t>
            </a:r>
            <a:r>
              <a:rPr lang="en-US" sz="2400" b="1" dirty="0" err="1" smtClean="0"/>
              <a:t>Valentini</a:t>
            </a:r>
            <a:r>
              <a:rPr lang="en-US" sz="2400" b="1" dirty="0" smtClean="0"/>
              <a:t> </a:t>
            </a:r>
          </a:p>
          <a:p>
            <a:pPr>
              <a:buNone/>
            </a:pPr>
            <a:r>
              <a:rPr lang="en-US" sz="2400" i="1" dirty="0" smtClean="0"/>
              <a:t>	Local strategies for developing cultural life through music education </a:t>
            </a:r>
          </a:p>
          <a:p>
            <a:r>
              <a:rPr lang="en-US" sz="2400" b="1" dirty="0" smtClean="0"/>
              <a:t>Albert </a:t>
            </a:r>
            <a:r>
              <a:rPr lang="en-US" sz="2400" b="1" dirty="0" err="1" smtClean="0"/>
              <a:t>Boesen</a:t>
            </a:r>
            <a:r>
              <a:rPr lang="en-US" sz="2400" b="1" dirty="0" smtClean="0"/>
              <a:t> </a:t>
            </a:r>
            <a:r>
              <a:rPr lang="en-US" sz="2400" dirty="0" smtClean="0"/>
              <a:t>(</a:t>
            </a:r>
            <a:r>
              <a:rPr lang="en-GB" sz="2400" dirty="0" smtClean="0"/>
              <a:t>ex-concertmaster, Stuttgart Radio Orchestra)</a:t>
            </a:r>
            <a:r>
              <a:rPr lang="en-US" sz="2400" dirty="0" smtClean="0"/>
              <a:t> </a:t>
            </a:r>
          </a:p>
          <a:p>
            <a:pPr>
              <a:buNone/>
            </a:pPr>
            <a:r>
              <a:rPr lang="en-US" sz="2400" i="1" dirty="0" smtClean="0"/>
              <a:t>	Outreach projects in Stuttgart </a:t>
            </a:r>
          </a:p>
          <a:p>
            <a:r>
              <a:rPr lang="en-US" sz="2400" b="1" dirty="0" err="1" smtClean="0"/>
              <a:t>Emanuela</a:t>
            </a:r>
            <a:r>
              <a:rPr lang="en-US" sz="2400" b="1" dirty="0" smtClean="0"/>
              <a:t> </a:t>
            </a:r>
            <a:r>
              <a:rPr lang="en-US" sz="2400" b="1" dirty="0" err="1" smtClean="0"/>
              <a:t>Antolini</a:t>
            </a:r>
            <a:r>
              <a:rPr lang="en-US" sz="2400" b="1" dirty="0" smtClean="0"/>
              <a:t> </a:t>
            </a:r>
            <a:r>
              <a:rPr lang="en-US" sz="2400" dirty="0" smtClean="0"/>
              <a:t>(pianist, school music teacher)</a:t>
            </a:r>
          </a:p>
          <a:p>
            <a:pPr>
              <a:buNone/>
            </a:pPr>
            <a:r>
              <a:rPr lang="en-US" sz="2400" i="1" dirty="0" smtClean="0"/>
              <a:t>	</a:t>
            </a:r>
            <a:r>
              <a:rPr lang="en-US" sz="2400" i="1" dirty="0" err="1" smtClean="0"/>
              <a:t>Musica</a:t>
            </a:r>
            <a:r>
              <a:rPr lang="en-US" sz="2400" i="1" dirty="0" smtClean="0"/>
              <a:t> a </a:t>
            </a:r>
            <a:r>
              <a:rPr lang="en-US" sz="2400" i="1" dirty="0" err="1" smtClean="0"/>
              <a:t>scuola</a:t>
            </a:r>
            <a:r>
              <a:rPr lang="en-US" sz="2400" i="1" dirty="0" smtClean="0"/>
              <a:t>: Bringing live music to schools in Castel </a:t>
            </a:r>
            <a:r>
              <a:rPr lang="en-US" sz="2400" i="1" dirty="0" err="1" smtClean="0"/>
              <a:t>di</a:t>
            </a:r>
            <a:r>
              <a:rPr lang="en-US" sz="2400" i="1" dirty="0" smtClean="0"/>
              <a:t> Lama and Ascoli Piceno</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Round-tables: Rome</a:t>
            </a:r>
            <a:br>
              <a:rPr lang="en-US" sz="3200" dirty="0" smtClean="0"/>
            </a:br>
            <a:r>
              <a:rPr lang="en-US" sz="3200" dirty="0" smtClean="0"/>
              <a:t>April 2011</a:t>
            </a:r>
            <a:endParaRPr lang="en-US" sz="3200" dirty="0"/>
          </a:p>
        </p:txBody>
      </p:sp>
      <p:sp>
        <p:nvSpPr>
          <p:cNvPr id="3" name="Content Placeholder 2"/>
          <p:cNvSpPr>
            <a:spLocks noGrp="1"/>
          </p:cNvSpPr>
          <p:nvPr>
            <p:ph idx="1"/>
          </p:nvPr>
        </p:nvSpPr>
        <p:spPr/>
        <p:txBody>
          <a:bodyPr>
            <a:normAutofit fontScale="70000" lnSpcReduction="20000"/>
          </a:bodyPr>
          <a:lstStyle/>
          <a:p>
            <a:pPr algn="ctr">
              <a:buNone/>
            </a:pPr>
            <a:r>
              <a:rPr lang="en-US" b="1" dirty="0" smtClean="0"/>
              <a:t>I. Teaching musicians to teach chamber music</a:t>
            </a:r>
            <a:endParaRPr lang="en-US" dirty="0" smtClean="0"/>
          </a:p>
          <a:p>
            <a:pPr>
              <a:buNone/>
            </a:pPr>
            <a:r>
              <a:rPr lang="en-US" b="1" dirty="0" smtClean="0"/>
              <a:t> </a:t>
            </a:r>
            <a:endParaRPr lang="en-US" dirty="0" smtClean="0"/>
          </a:p>
          <a:p>
            <a:r>
              <a:rPr lang="en-US" b="1" dirty="0" smtClean="0"/>
              <a:t>Christophe </a:t>
            </a:r>
            <a:r>
              <a:rPr lang="en-US" b="1" dirty="0" err="1" smtClean="0"/>
              <a:t>Giovaninetti</a:t>
            </a:r>
            <a:r>
              <a:rPr lang="en-US" dirty="0" smtClean="0"/>
              <a:t> (Conservatoire National </a:t>
            </a:r>
            <a:r>
              <a:rPr lang="en-US" dirty="0" err="1" smtClean="0"/>
              <a:t>Supérieur</a:t>
            </a:r>
            <a:r>
              <a:rPr lang="en-US" dirty="0" smtClean="0"/>
              <a:t> de </a:t>
            </a:r>
            <a:r>
              <a:rPr lang="en-US" dirty="0" err="1" smtClean="0"/>
              <a:t>Musique</a:t>
            </a:r>
            <a:r>
              <a:rPr lang="en-US" dirty="0" smtClean="0"/>
              <a:t> et de </a:t>
            </a:r>
            <a:r>
              <a:rPr lang="en-US" dirty="0" err="1" smtClean="0"/>
              <a:t>Danse</a:t>
            </a:r>
            <a:r>
              <a:rPr lang="en-US" dirty="0" smtClean="0"/>
              <a:t> de Paris) </a:t>
            </a:r>
          </a:p>
          <a:p>
            <a:pPr>
              <a:buNone/>
            </a:pPr>
            <a:endParaRPr lang="en-US" dirty="0" smtClean="0"/>
          </a:p>
          <a:p>
            <a:r>
              <a:rPr lang="en-US" b="1" dirty="0" err="1" smtClean="0"/>
              <a:t>Petras</a:t>
            </a:r>
            <a:r>
              <a:rPr lang="en-US" b="1" dirty="0" smtClean="0"/>
              <a:t> </a:t>
            </a:r>
            <a:r>
              <a:rPr lang="en-US" b="1" dirty="0" err="1" smtClean="0"/>
              <a:t>Kunca</a:t>
            </a:r>
            <a:r>
              <a:rPr lang="en-US" dirty="0" smtClean="0"/>
              <a:t> (Head of chamber music, Lithuanian Academy of Music and Theatre, Vilnius) </a:t>
            </a:r>
          </a:p>
          <a:p>
            <a:pPr>
              <a:buNone/>
            </a:pPr>
            <a:endParaRPr lang="en-US" dirty="0" smtClean="0"/>
          </a:p>
          <a:p>
            <a:r>
              <a:rPr lang="en-US" b="1" dirty="0" err="1" smtClean="0"/>
              <a:t>Gunta</a:t>
            </a:r>
            <a:r>
              <a:rPr lang="en-US" b="1" dirty="0" smtClean="0"/>
              <a:t> </a:t>
            </a:r>
            <a:r>
              <a:rPr lang="en-US" b="1" dirty="0" err="1" smtClean="0"/>
              <a:t>Melbarde</a:t>
            </a:r>
            <a:r>
              <a:rPr lang="en-US" dirty="0" smtClean="0"/>
              <a:t> (Founder and Director, </a:t>
            </a:r>
            <a:r>
              <a:rPr lang="en-US" i="1" dirty="0" smtClean="0"/>
              <a:t>We Play Music With Friends </a:t>
            </a:r>
            <a:r>
              <a:rPr lang="en-US" dirty="0" smtClean="0"/>
              <a:t>Foundation, </a:t>
            </a:r>
            <a:r>
              <a:rPr lang="en-US" dirty="0" err="1" smtClean="0"/>
              <a:t>Jazep</a:t>
            </a:r>
            <a:r>
              <a:rPr lang="en-US" dirty="0" smtClean="0"/>
              <a:t> </a:t>
            </a:r>
            <a:r>
              <a:rPr lang="en-US" dirty="0" err="1" smtClean="0"/>
              <a:t>Medins</a:t>
            </a:r>
            <a:r>
              <a:rPr lang="en-US" dirty="0" smtClean="0"/>
              <a:t> Riga 1</a:t>
            </a:r>
            <a:r>
              <a:rPr lang="en-US" baseline="30000" dirty="0" smtClean="0"/>
              <a:t>st</a:t>
            </a:r>
            <a:r>
              <a:rPr lang="en-US" dirty="0" smtClean="0"/>
              <a:t> Music School)</a:t>
            </a:r>
          </a:p>
          <a:p>
            <a:pPr>
              <a:buNone/>
            </a:pPr>
            <a:endParaRPr lang="en-US" dirty="0" smtClean="0"/>
          </a:p>
          <a:p>
            <a:r>
              <a:rPr lang="en-US" b="1" dirty="0" err="1" smtClean="0"/>
              <a:t>Gunta</a:t>
            </a:r>
            <a:r>
              <a:rPr lang="en-US" b="1" dirty="0" smtClean="0"/>
              <a:t> </a:t>
            </a:r>
            <a:r>
              <a:rPr lang="en-US" b="1" dirty="0" err="1" smtClean="0"/>
              <a:t>Sproge</a:t>
            </a:r>
            <a:r>
              <a:rPr lang="en-US" dirty="0" smtClean="0"/>
              <a:t> (Head of chamber music, </a:t>
            </a:r>
            <a:r>
              <a:rPr lang="en-US" dirty="0" err="1" smtClean="0"/>
              <a:t>Jazep</a:t>
            </a:r>
            <a:r>
              <a:rPr lang="en-US" dirty="0" smtClean="0"/>
              <a:t> </a:t>
            </a:r>
            <a:r>
              <a:rPr lang="en-US" dirty="0" err="1" smtClean="0"/>
              <a:t>Vitols</a:t>
            </a:r>
            <a:r>
              <a:rPr lang="en-US" dirty="0" smtClean="0"/>
              <a:t> Latvian Music Academy, Riga)</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Round-tables and conferences: Rome</a:t>
            </a:r>
            <a:endParaRPr lang="en-US" sz="3200" dirty="0"/>
          </a:p>
        </p:txBody>
      </p:sp>
      <p:sp>
        <p:nvSpPr>
          <p:cNvPr id="3" name="Content Placeholder 2"/>
          <p:cNvSpPr>
            <a:spLocks noGrp="1"/>
          </p:cNvSpPr>
          <p:nvPr>
            <p:ph idx="1"/>
          </p:nvPr>
        </p:nvSpPr>
        <p:spPr/>
        <p:txBody>
          <a:bodyPr>
            <a:normAutofit lnSpcReduction="10000"/>
          </a:bodyPr>
          <a:lstStyle/>
          <a:p>
            <a:pPr algn="ctr">
              <a:buNone/>
            </a:pPr>
            <a:r>
              <a:rPr lang="en-US" sz="2400" b="1" dirty="0" smtClean="0"/>
              <a:t>II. Focusing on the chamber music market: creativity in career development</a:t>
            </a:r>
          </a:p>
          <a:p>
            <a:pPr algn="ctr">
              <a:buNone/>
            </a:pPr>
            <a:endParaRPr lang="en-US" sz="2400" dirty="0" smtClean="0"/>
          </a:p>
          <a:p>
            <a:r>
              <a:rPr lang="en-US" sz="2000" b="1" dirty="0" smtClean="0"/>
              <a:t>Richard Ireland (</a:t>
            </a:r>
            <a:r>
              <a:rPr lang="en-US" sz="2000" dirty="0" err="1" smtClean="0"/>
              <a:t>ChamberStudio</a:t>
            </a:r>
            <a:r>
              <a:rPr lang="en-US" sz="2000" dirty="0" smtClean="0"/>
              <a:t>, London) </a:t>
            </a:r>
          </a:p>
          <a:p>
            <a:pPr>
              <a:buNone/>
            </a:pPr>
            <a:r>
              <a:rPr lang="en-US" sz="2000" dirty="0" smtClean="0"/>
              <a:t> </a:t>
            </a:r>
          </a:p>
          <a:p>
            <a:r>
              <a:rPr lang="en-US" sz="2000" b="1" dirty="0" smtClean="0"/>
              <a:t>Michael </a:t>
            </a:r>
            <a:r>
              <a:rPr lang="en-US" sz="2000" b="1" dirty="0" err="1" smtClean="0"/>
              <a:t>Nieuwenhuizen</a:t>
            </a:r>
            <a:r>
              <a:rPr lang="en-US" sz="2000" b="1" dirty="0" smtClean="0"/>
              <a:t> (</a:t>
            </a:r>
            <a:r>
              <a:rPr lang="en-US" sz="2000" dirty="0" err="1" smtClean="0"/>
              <a:t>Muziekcentrum</a:t>
            </a:r>
            <a:r>
              <a:rPr lang="en-US" sz="2000" dirty="0" smtClean="0"/>
              <a:t> </a:t>
            </a:r>
            <a:r>
              <a:rPr lang="en-US" sz="2000" dirty="0" err="1" smtClean="0"/>
              <a:t>nederlands</a:t>
            </a:r>
            <a:r>
              <a:rPr lang="en-US" sz="2000" dirty="0" smtClean="0"/>
              <a:t>, Amsterdam) </a:t>
            </a:r>
          </a:p>
          <a:p>
            <a:pPr>
              <a:buNone/>
            </a:pPr>
            <a:r>
              <a:rPr lang="en-US" sz="2000" dirty="0" smtClean="0"/>
              <a:t> </a:t>
            </a:r>
          </a:p>
          <a:p>
            <a:r>
              <a:rPr lang="en-US" sz="2000" b="1" dirty="0" smtClean="0"/>
              <a:t>Benoit </a:t>
            </a:r>
            <a:r>
              <a:rPr lang="en-US" sz="2000" b="1" dirty="0" err="1" smtClean="0"/>
              <a:t>Debuyst</a:t>
            </a:r>
            <a:r>
              <a:rPr lang="en-US" sz="2000" dirty="0" smtClean="0"/>
              <a:t> (Festival de </a:t>
            </a:r>
            <a:r>
              <a:rPr lang="en-US" sz="2000" dirty="0" err="1" smtClean="0"/>
              <a:t>Wallonie</a:t>
            </a:r>
            <a:r>
              <a:rPr lang="en-US" sz="2000" dirty="0" smtClean="0"/>
              <a:t>, Brussels)</a:t>
            </a:r>
          </a:p>
          <a:p>
            <a:pPr>
              <a:buNone/>
            </a:pPr>
            <a:endParaRPr lang="en-US" sz="2000" dirty="0" smtClean="0"/>
          </a:p>
          <a:p>
            <a:r>
              <a:rPr lang="en-US" sz="2000" b="1" dirty="0" smtClean="0"/>
              <a:t>Daniel </a:t>
            </a:r>
            <a:r>
              <a:rPr lang="en-US" sz="2000" b="1" dirty="0" err="1" smtClean="0"/>
              <a:t>Koschitzki</a:t>
            </a:r>
            <a:r>
              <a:rPr lang="en-US" sz="2000" dirty="0" smtClean="0"/>
              <a:t> (Spark – the classical band, Karlsruhe)</a:t>
            </a:r>
          </a:p>
          <a:p>
            <a:pPr>
              <a:buNone/>
            </a:pPr>
            <a:endParaRPr lang="en-US" sz="2000" dirty="0" smtClean="0"/>
          </a:p>
          <a:p>
            <a:r>
              <a:rPr lang="en-US" sz="2000" b="1" dirty="0" smtClean="0"/>
              <a:t>Umberto </a:t>
            </a:r>
            <a:r>
              <a:rPr lang="en-US" sz="2000" b="1" dirty="0" err="1" smtClean="0"/>
              <a:t>Clerici</a:t>
            </a:r>
            <a:r>
              <a:rPr lang="en-US" sz="2000" b="1" dirty="0" smtClean="0"/>
              <a:t> (</a:t>
            </a:r>
            <a:r>
              <a:rPr lang="en-US" sz="2000" dirty="0" smtClean="0"/>
              <a:t>Trio </a:t>
            </a:r>
            <a:r>
              <a:rPr lang="en-US" sz="2000" dirty="0" err="1" smtClean="0"/>
              <a:t>di</a:t>
            </a:r>
            <a:r>
              <a:rPr lang="en-US" sz="2000" dirty="0" smtClean="0"/>
              <a:t> Torino) </a:t>
            </a:r>
            <a:endParaRPr lang="en-US"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Guest speakers: Rome	</a:t>
            </a:r>
            <a:endParaRPr lang="en-US" sz="3200" dirty="0"/>
          </a:p>
        </p:txBody>
      </p:sp>
      <p:sp>
        <p:nvSpPr>
          <p:cNvPr id="3" name="Content Placeholder 2"/>
          <p:cNvSpPr>
            <a:spLocks noGrp="1"/>
          </p:cNvSpPr>
          <p:nvPr>
            <p:ph idx="1"/>
          </p:nvPr>
        </p:nvSpPr>
        <p:spPr/>
        <p:txBody>
          <a:bodyPr/>
          <a:lstStyle/>
          <a:p>
            <a:endParaRPr lang="en-US" sz="2000" b="1" dirty="0" smtClean="0"/>
          </a:p>
          <a:p>
            <a:endParaRPr lang="en-US" sz="2000" b="1" dirty="0" smtClean="0"/>
          </a:p>
          <a:p>
            <a:r>
              <a:rPr lang="en-US" b="1" dirty="0" smtClean="0"/>
              <a:t>Presentation of the </a:t>
            </a:r>
            <a:r>
              <a:rPr lang="en-US" b="1" i="1" dirty="0" err="1" smtClean="0"/>
              <a:t>Accademia</a:t>
            </a:r>
            <a:r>
              <a:rPr lang="en-US" b="1" i="1" dirty="0" smtClean="0"/>
              <a:t> </a:t>
            </a:r>
            <a:r>
              <a:rPr lang="en-US" b="1" i="1" dirty="0" err="1" smtClean="0"/>
              <a:t>degli</a:t>
            </a:r>
            <a:r>
              <a:rPr lang="en-US" b="1" i="1" dirty="0" smtClean="0"/>
              <a:t> </a:t>
            </a:r>
            <a:r>
              <a:rPr lang="en-US" b="1" i="1" dirty="0" err="1" smtClean="0"/>
              <a:t>Archi/Archi</a:t>
            </a:r>
            <a:r>
              <a:rPr lang="en-US" b="1" i="1" dirty="0" smtClean="0"/>
              <a:t> Magazine</a:t>
            </a:r>
            <a:r>
              <a:rPr lang="en-US" b="1" dirty="0" smtClean="0"/>
              <a:t>, </a:t>
            </a:r>
            <a:r>
              <a:rPr lang="fr-FR" b="1" dirty="0" smtClean="0"/>
              <a:t>Silvia Mancini</a:t>
            </a:r>
            <a:r>
              <a:rPr lang="en-US" b="1" dirty="0" smtClean="0"/>
              <a:t>, President, and Luca </a:t>
            </a:r>
            <a:r>
              <a:rPr lang="en-US" b="1" dirty="0" err="1" smtClean="0"/>
              <a:t>Lucibello</a:t>
            </a:r>
            <a:r>
              <a:rPr lang="en-US" b="1" dirty="0" smtClean="0"/>
              <a:t>, Vice-President</a:t>
            </a:r>
          </a:p>
          <a:p>
            <a:pPr>
              <a:buNone/>
            </a:pPr>
            <a:endParaRPr lang="en-US" dirty="0" smtClean="0"/>
          </a:p>
          <a:p>
            <a:r>
              <a:rPr lang="en-US" b="1" dirty="0" smtClean="0"/>
              <a:t>Presentation of </a:t>
            </a:r>
            <a:r>
              <a:rPr lang="en-US" b="1" i="1" dirty="0" err="1" smtClean="0"/>
              <a:t>Mondomusica</a:t>
            </a:r>
            <a:r>
              <a:rPr lang="en-US" b="1" i="1" dirty="0" smtClean="0"/>
              <a:t>-Cremona</a:t>
            </a:r>
            <a:r>
              <a:rPr lang="en-US" b="1" dirty="0" smtClean="0"/>
              <a:t>, Paolo </a:t>
            </a:r>
            <a:r>
              <a:rPr lang="en-US" b="1" dirty="0" err="1" smtClean="0"/>
              <a:t>Bodini</a:t>
            </a:r>
            <a:r>
              <a:rPr lang="en-US" b="1" dirty="0" smtClean="0"/>
              <a:t>, </a:t>
            </a:r>
            <a:r>
              <a:rPr lang="en-US" dirty="0" smtClean="0"/>
              <a:t>Press Office of </a:t>
            </a:r>
            <a:r>
              <a:rPr lang="en-US" dirty="0" err="1" smtClean="0"/>
              <a:t>CremonaFiere</a:t>
            </a:r>
            <a:r>
              <a:rPr lang="en-US" dirty="0" smtClean="0"/>
              <a:t>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Round-tables and panels: Amsterdam</a:t>
            </a:r>
            <a:br>
              <a:rPr lang="en-US" sz="3200" dirty="0" smtClean="0"/>
            </a:br>
            <a:r>
              <a:rPr lang="en-US" sz="3200" dirty="0" smtClean="0"/>
              <a:t>October 2011</a:t>
            </a:r>
            <a:endParaRPr lang="en-US" sz="3200" dirty="0"/>
          </a:p>
        </p:txBody>
      </p:sp>
      <p:sp>
        <p:nvSpPr>
          <p:cNvPr id="3" name="Content Placeholder 2"/>
          <p:cNvSpPr>
            <a:spLocks noGrp="1"/>
          </p:cNvSpPr>
          <p:nvPr>
            <p:ph idx="1"/>
          </p:nvPr>
        </p:nvSpPr>
        <p:spPr/>
        <p:txBody>
          <a:bodyPr>
            <a:normAutofit fontScale="85000" lnSpcReduction="20000"/>
          </a:bodyPr>
          <a:lstStyle/>
          <a:p>
            <a:pPr algn="ctr">
              <a:buNone/>
            </a:pPr>
            <a:r>
              <a:rPr lang="en-US" b="1" dirty="0" smtClean="0"/>
              <a:t>Chamber music instruction in the Netherlands</a:t>
            </a:r>
          </a:p>
          <a:p>
            <a:pPr algn="ctr">
              <a:buNone/>
            </a:pPr>
            <a:endParaRPr lang="en-US" dirty="0" smtClean="0"/>
          </a:p>
          <a:p>
            <a:r>
              <a:rPr lang="en-US" dirty="0" smtClean="0"/>
              <a:t>Michel </a:t>
            </a:r>
            <a:r>
              <a:rPr lang="en-US" dirty="0" err="1" smtClean="0"/>
              <a:t>Dispa</a:t>
            </a:r>
            <a:r>
              <a:rPr lang="en-US" dirty="0" smtClean="0"/>
              <a:t> (Head of Classical Music, Amsterdam Conservatory)</a:t>
            </a:r>
          </a:p>
          <a:p>
            <a:pPr>
              <a:buNone/>
            </a:pPr>
            <a:endParaRPr lang="en-US" dirty="0" smtClean="0"/>
          </a:p>
          <a:p>
            <a:r>
              <a:rPr lang="en-US" dirty="0" err="1" smtClean="0"/>
              <a:t>Masterclass</a:t>
            </a:r>
            <a:r>
              <a:rPr lang="en-US" dirty="0" smtClean="0"/>
              <a:t> with Walter van </a:t>
            </a:r>
            <a:r>
              <a:rPr lang="en-US" dirty="0" err="1" smtClean="0"/>
              <a:t>Hauwe</a:t>
            </a:r>
            <a:r>
              <a:rPr lang="en-US" dirty="0" smtClean="0"/>
              <a:t> (Program development coordinator, Amsterdam Conservatory), and a </a:t>
            </a:r>
            <a:r>
              <a:rPr lang="en-US" dirty="0" err="1" smtClean="0"/>
              <a:t>CvA</a:t>
            </a:r>
            <a:r>
              <a:rPr lang="en-US" dirty="0" smtClean="0"/>
              <a:t> saxophone quartet</a:t>
            </a:r>
          </a:p>
          <a:p>
            <a:pPr>
              <a:buNone/>
            </a:pPr>
            <a:endParaRPr lang="en-US" dirty="0" smtClean="0"/>
          </a:p>
          <a:p>
            <a:r>
              <a:rPr lang="en-US" dirty="0" smtClean="0"/>
              <a:t>String Quartets in the Netherlands: Stefan Metz and the NSKA</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Round-tables and conferences: Tallinn</a:t>
            </a:r>
            <a:br>
              <a:rPr lang="en-US" sz="3200" dirty="0" smtClean="0"/>
            </a:br>
            <a:r>
              <a:rPr lang="en-US" sz="3200" dirty="0" smtClean="0"/>
              <a:t>April 2012</a:t>
            </a:r>
            <a:endParaRPr lang="en-US" sz="3200" dirty="0"/>
          </a:p>
        </p:txBody>
      </p:sp>
      <p:sp>
        <p:nvSpPr>
          <p:cNvPr id="3" name="Content Placeholder 2"/>
          <p:cNvSpPr>
            <a:spLocks noGrp="1"/>
          </p:cNvSpPr>
          <p:nvPr>
            <p:ph idx="1"/>
          </p:nvPr>
        </p:nvSpPr>
        <p:spPr/>
        <p:txBody>
          <a:bodyPr>
            <a:normAutofit fontScale="77500" lnSpcReduction="20000"/>
          </a:bodyPr>
          <a:lstStyle/>
          <a:p>
            <a:pPr algn="ctr">
              <a:buNone/>
            </a:pPr>
            <a:r>
              <a:rPr lang="en-US" sz="2824" b="1" dirty="0" smtClean="0"/>
              <a:t>Keynote Lecture</a:t>
            </a:r>
            <a:r>
              <a:rPr lang="en-US" sz="2824" dirty="0" smtClean="0"/>
              <a:t>: </a:t>
            </a:r>
            <a:r>
              <a:rPr lang="en-US" sz="2824" b="1" dirty="0" smtClean="0"/>
              <a:t>Prof. Dr Martin </a:t>
            </a:r>
            <a:r>
              <a:rPr lang="en-US" sz="2824" b="1" dirty="0" err="1" smtClean="0"/>
              <a:t>Tröndle</a:t>
            </a:r>
            <a:r>
              <a:rPr lang="en-US" sz="2824" b="1" dirty="0" smtClean="0"/>
              <a:t> </a:t>
            </a:r>
            <a:endParaRPr lang="en-US" sz="2824" dirty="0" smtClean="0"/>
          </a:p>
          <a:p>
            <a:pPr>
              <a:buNone/>
            </a:pPr>
            <a:r>
              <a:rPr lang="en-US" sz="2824" i="1" dirty="0" smtClean="0"/>
              <a:t>	Concerto21. – A Program for Innovation in Concert &amp; Audience Development</a:t>
            </a:r>
          </a:p>
          <a:p>
            <a:pPr algn="ctr">
              <a:buNone/>
            </a:pPr>
            <a:endParaRPr lang="en-GB" sz="2000" b="1" dirty="0" smtClean="0"/>
          </a:p>
          <a:p>
            <a:pPr algn="ctr">
              <a:buNone/>
            </a:pPr>
            <a:r>
              <a:rPr lang="en-GB" sz="2323" b="1" dirty="0" smtClean="0"/>
              <a:t>The Psychology of Chamber Music</a:t>
            </a:r>
            <a:endParaRPr lang="en-US" sz="2323" dirty="0" smtClean="0"/>
          </a:p>
          <a:p>
            <a:r>
              <a:rPr lang="en-US" sz="2323" b="1" dirty="0" smtClean="0"/>
              <a:t>Dr. </a:t>
            </a:r>
            <a:r>
              <a:rPr lang="en-US" sz="2323" b="1" dirty="0" err="1" smtClean="0"/>
              <a:t>Remigijus</a:t>
            </a:r>
            <a:r>
              <a:rPr lang="en-US" sz="2323" b="1" dirty="0" smtClean="0"/>
              <a:t> </a:t>
            </a:r>
            <a:r>
              <a:rPr lang="en-US" sz="2323" b="1" dirty="0" err="1" smtClean="0"/>
              <a:t>Vitkauskas</a:t>
            </a:r>
            <a:r>
              <a:rPr lang="en-US" sz="2323" b="1" dirty="0" smtClean="0"/>
              <a:t> </a:t>
            </a:r>
            <a:r>
              <a:rPr lang="en-US" sz="2323" dirty="0" smtClean="0"/>
              <a:t>(Lithuanian University of Education) </a:t>
            </a:r>
          </a:p>
          <a:p>
            <a:pPr>
              <a:buNone/>
            </a:pPr>
            <a:r>
              <a:rPr lang="en-US" sz="2323" dirty="0" smtClean="0"/>
              <a:t>	</a:t>
            </a:r>
            <a:r>
              <a:rPr lang="fr-FR" sz="2323" i="1" dirty="0" err="1" smtClean="0"/>
              <a:t>Empathy</a:t>
            </a:r>
            <a:r>
              <a:rPr lang="fr-FR" sz="2323" i="1" dirty="0" smtClean="0"/>
              <a:t> in </a:t>
            </a:r>
            <a:r>
              <a:rPr lang="fr-FR" sz="2323" i="1" dirty="0" err="1" smtClean="0"/>
              <a:t>Chamber</a:t>
            </a:r>
            <a:r>
              <a:rPr lang="fr-FR" sz="2323" i="1" dirty="0" smtClean="0"/>
              <a:t> Music </a:t>
            </a:r>
            <a:endParaRPr lang="en-US" sz="2323" dirty="0" smtClean="0"/>
          </a:p>
          <a:p>
            <a:r>
              <a:rPr lang="en-US" sz="2323" b="1" dirty="0" err="1" smtClean="0"/>
              <a:t>Petras</a:t>
            </a:r>
            <a:r>
              <a:rPr lang="en-US" sz="2323" b="1" dirty="0" smtClean="0"/>
              <a:t> </a:t>
            </a:r>
            <a:r>
              <a:rPr lang="en-US" sz="2323" b="1" dirty="0" err="1" smtClean="0"/>
              <a:t>Kunca</a:t>
            </a:r>
            <a:r>
              <a:rPr lang="en-US" sz="2323" b="1" dirty="0" smtClean="0"/>
              <a:t> </a:t>
            </a:r>
            <a:r>
              <a:rPr lang="en-US" sz="2323" dirty="0" smtClean="0"/>
              <a:t>(Lithuanian Academy of Music and Theatre)</a:t>
            </a:r>
          </a:p>
          <a:p>
            <a:pPr>
              <a:buNone/>
            </a:pPr>
            <a:r>
              <a:rPr lang="en-US" sz="2323" dirty="0" smtClean="0"/>
              <a:t>	</a:t>
            </a:r>
            <a:r>
              <a:rPr lang="fr-FR" sz="2323" i="1" dirty="0" err="1" smtClean="0"/>
              <a:t>Developping</a:t>
            </a:r>
            <a:r>
              <a:rPr lang="fr-FR" sz="2323" i="1" dirty="0" smtClean="0"/>
              <a:t> </a:t>
            </a:r>
            <a:r>
              <a:rPr lang="fr-FR" sz="2323" i="1" dirty="0" err="1" smtClean="0"/>
              <a:t>Empathy</a:t>
            </a:r>
            <a:r>
              <a:rPr lang="fr-FR" sz="2323" i="1" dirty="0" smtClean="0"/>
              <a:t> in </a:t>
            </a:r>
            <a:r>
              <a:rPr lang="fr-FR" sz="2323" i="1" dirty="0" err="1" smtClean="0"/>
              <a:t>Chamber</a:t>
            </a:r>
            <a:r>
              <a:rPr lang="fr-FR" sz="2323" i="1" dirty="0" smtClean="0"/>
              <a:t> Music </a:t>
            </a:r>
            <a:r>
              <a:rPr lang="fr-FR" sz="2323" i="1" dirty="0" err="1" smtClean="0"/>
              <a:t>Pedagogy</a:t>
            </a:r>
            <a:endParaRPr lang="en-US" sz="2323" dirty="0" smtClean="0"/>
          </a:p>
          <a:p>
            <a:r>
              <a:rPr lang="en-US" sz="2323" b="1" dirty="0" err="1" smtClean="0"/>
              <a:t>Tero-Pekka</a:t>
            </a:r>
            <a:r>
              <a:rPr lang="en-US" sz="2323" b="1" dirty="0" smtClean="0"/>
              <a:t> </a:t>
            </a:r>
            <a:r>
              <a:rPr lang="en-US" sz="2323" b="1" dirty="0" err="1" smtClean="0"/>
              <a:t>Henell</a:t>
            </a:r>
            <a:r>
              <a:rPr lang="en-US" sz="2323" dirty="0" smtClean="0"/>
              <a:t> (</a:t>
            </a:r>
            <a:r>
              <a:rPr lang="en-US" sz="2323" dirty="0" err="1" smtClean="0"/>
              <a:t>IWons</a:t>
            </a:r>
            <a:r>
              <a:rPr lang="en-US" sz="2323" dirty="0" smtClean="0"/>
              <a:t>, Mental performance coaching) </a:t>
            </a:r>
          </a:p>
          <a:p>
            <a:r>
              <a:rPr lang="en-US" sz="2323" b="1" dirty="0" smtClean="0"/>
              <a:t>Dr George </a:t>
            </a:r>
            <a:r>
              <a:rPr lang="en-US" sz="2323" b="1" dirty="0" err="1" smtClean="0"/>
              <a:t>Tovstiga</a:t>
            </a:r>
            <a:r>
              <a:rPr lang="en-US" sz="2323" b="1" dirty="0" smtClean="0"/>
              <a:t> </a:t>
            </a:r>
            <a:r>
              <a:rPr lang="en-US" sz="2323" dirty="0" smtClean="0"/>
              <a:t>(University of Reading) and </a:t>
            </a:r>
            <a:r>
              <a:rPr lang="en-US" sz="2323" b="1" dirty="0" smtClean="0"/>
              <a:t>Stephan </a:t>
            </a:r>
            <a:r>
              <a:rPr lang="en-US" sz="2323" b="1" dirty="0" err="1" smtClean="0"/>
              <a:t>Goerner</a:t>
            </a:r>
            <a:r>
              <a:rPr lang="en-US" sz="2323" b="1" dirty="0" smtClean="0"/>
              <a:t> </a:t>
            </a:r>
            <a:r>
              <a:rPr lang="en-US" sz="2323" dirty="0" smtClean="0"/>
              <a:t>(</a:t>
            </a:r>
            <a:r>
              <a:rPr lang="en-US" sz="2323" dirty="0" err="1" smtClean="0"/>
              <a:t>Carmina</a:t>
            </a:r>
            <a:r>
              <a:rPr lang="en-US" sz="2323" dirty="0" smtClean="0"/>
              <a:t> Quartet, Zurich)</a:t>
            </a:r>
          </a:p>
          <a:p>
            <a:pPr>
              <a:buNone/>
            </a:pPr>
            <a:r>
              <a:rPr lang="en-US" sz="2323" dirty="0" smtClean="0"/>
              <a:t>	</a:t>
            </a:r>
            <a:r>
              <a:rPr lang="fr-FR" sz="2323" i="1" dirty="0" err="1" smtClean="0"/>
              <a:t>Sense</a:t>
            </a:r>
            <a:r>
              <a:rPr lang="fr-FR" sz="2323" i="1" dirty="0" smtClean="0"/>
              <a:t> </a:t>
            </a:r>
            <a:r>
              <a:rPr lang="fr-FR" sz="2323" i="1" dirty="0" err="1" smtClean="0"/>
              <a:t>making</a:t>
            </a:r>
            <a:r>
              <a:rPr lang="fr-FR" sz="2323" i="1" dirty="0" smtClean="0"/>
              <a:t> and </a:t>
            </a:r>
            <a:r>
              <a:rPr lang="fr-FR" sz="2323" i="1" dirty="0" err="1" smtClean="0"/>
              <a:t>learning</a:t>
            </a:r>
            <a:r>
              <a:rPr lang="fr-FR" sz="2323" i="1" dirty="0" smtClean="0"/>
              <a:t> in the string quartet</a:t>
            </a:r>
          </a:p>
          <a:p>
            <a:pPr>
              <a:buNone/>
            </a:pPr>
            <a:endParaRPr lang="en-US" sz="1800" i="1" dirty="0" smtClean="0"/>
          </a:p>
          <a:p>
            <a:pPr algn="ctr">
              <a:buNone/>
            </a:pPr>
            <a:r>
              <a:rPr lang="en-US" sz="2162" b="1" dirty="0" smtClean="0"/>
              <a:t>Estonian Chamber Music</a:t>
            </a:r>
          </a:p>
          <a:p>
            <a:r>
              <a:rPr lang="en-US" sz="1838" b="1" dirty="0" smtClean="0"/>
              <a:t>Professor </a:t>
            </a:r>
            <a:r>
              <a:rPr lang="en-US" sz="1838" b="1" dirty="0" err="1" smtClean="0"/>
              <a:t>Urve</a:t>
            </a:r>
            <a:r>
              <a:rPr lang="en-US" sz="1838" b="1" dirty="0" smtClean="0"/>
              <a:t> </a:t>
            </a:r>
            <a:r>
              <a:rPr lang="en-US" sz="1838" b="1" dirty="0" err="1" smtClean="0"/>
              <a:t>Lippus</a:t>
            </a:r>
            <a:r>
              <a:rPr lang="en-US" sz="1838" b="1" dirty="0" smtClean="0"/>
              <a:t> (</a:t>
            </a:r>
            <a:r>
              <a:rPr lang="en-US" sz="1838" dirty="0" smtClean="0"/>
              <a:t>Professor of Musicology, Estonian Academy of Music and Theatre)</a:t>
            </a:r>
          </a:p>
          <a:p>
            <a:pPr>
              <a:buNone/>
            </a:pPr>
            <a:r>
              <a:rPr lang="en-US" sz="1838" dirty="0" smtClean="0"/>
              <a:t>	</a:t>
            </a:r>
            <a:endParaRPr lang="en-US" sz="1838" i="1" dirty="0" smtClean="0"/>
          </a:p>
          <a:p>
            <a:pPr>
              <a:buNone/>
            </a:pPr>
            <a:endParaRPr lang="en-US" sz="2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Round-tables and panels: Kazan</a:t>
            </a:r>
            <a:br>
              <a:rPr lang="en-US" sz="3200" dirty="0" smtClean="0"/>
            </a:br>
            <a:r>
              <a:rPr lang="en-US" sz="3200" dirty="0" smtClean="0"/>
              <a:t>November 2012</a:t>
            </a:r>
            <a:endParaRPr lang="en-US" sz="3200" dirty="0"/>
          </a:p>
        </p:txBody>
      </p:sp>
      <p:sp>
        <p:nvSpPr>
          <p:cNvPr id="3" name="Content Placeholder 2"/>
          <p:cNvSpPr>
            <a:spLocks noGrp="1"/>
          </p:cNvSpPr>
          <p:nvPr>
            <p:ph idx="1"/>
          </p:nvPr>
        </p:nvSpPr>
        <p:spPr>
          <a:xfrm>
            <a:off x="457200" y="1417638"/>
            <a:ext cx="8229600" cy="4708525"/>
          </a:xfrm>
        </p:spPr>
        <p:txBody>
          <a:bodyPr>
            <a:normAutofit fontScale="47500" lnSpcReduction="20000"/>
          </a:bodyPr>
          <a:lstStyle/>
          <a:p>
            <a:pPr algn="ctr">
              <a:buNone/>
            </a:pPr>
            <a:r>
              <a:rPr lang="en-US" sz="4211" b="1" dirty="0" smtClean="0"/>
              <a:t>Chamber ensemble: issues in performance and instruction</a:t>
            </a:r>
          </a:p>
          <a:p>
            <a:pPr algn="ctr">
              <a:buNone/>
            </a:pPr>
            <a:endParaRPr lang="en-US" sz="2545" dirty="0" smtClean="0"/>
          </a:p>
          <a:p>
            <a:r>
              <a:rPr lang="en-US" sz="2545" b="1" dirty="0" smtClean="0"/>
              <a:t>Alexander </a:t>
            </a:r>
            <a:r>
              <a:rPr lang="en-US" sz="2545" b="1" dirty="0" err="1" smtClean="0"/>
              <a:t>Bonduryansky</a:t>
            </a:r>
            <a:r>
              <a:rPr lang="en-US" sz="2545" b="1" dirty="0" smtClean="0"/>
              <a:t> </a:t>
            </a:r>
            <a:r>
              <a:rPr lang="en-US" sz="2545" i="1" dirty="0" smtClean="0"/>
              <a:t>Professor, Vice-rector for educational and methodological association and artistic activities of the Tchaikovsky Moscow State Conservatory, PhD in Art</a:t>
            </a:r>
            <a:endParaRPr lang="en-US" sz="2545" dirty="0" smtClean="0"/>
          </a:p>
          <a:p>
            <a:endParaRPr lang="en-US" sz="2545" dirty="0" smtClean="0"/>
          </a:p>
          <a:p>
            <a:r>
              <a:rPr lang="en-US" sz="2545" b="1" dirty="0" err="1" smtClean="0"/>
              <a:t>Zilya</a:t>
            </a:r>
            <a:r>
              <a:rPr lang="en-US" sz="2545" b="1" dirty="0" smtClean="0"/>
              <a:t> </a:t>
            </a:r>
            <a:r>
              <a:rPr lang="en-US" sz="2545" b="1" dirty="0" err="1" smtClean="0"/>
              <a:t>Julyakshina</a:t>
            </a:r>
            <a:r>
              <a:rPr lang="en-US" sz="2545" b="1" dirty="0" smtClean="0"/>
              <a:t> </a:t>
            </a:r>
            <a:r>
              <a:rPr lang="en-US" sz="2545" i="1" dirty="0" smtClean="0"/>
              <a:t>Professor, Department of Chamber Music, Ufa Z. </a:t>
            </a:r>
            <a:r>
              <a:rPr lang="en-US" sz="2545" i="1" dirty="0" err="1" smtClean="0"/>
              <a:t>Ismagilov</a:t>
            </a:r>
            <a:r>
              <a:rPr lang="en-US" sz="2545" i="1" dirty="0" smtClean="0"/>
              <a:t> State Academy of Arts</a:t>
            </a:r>
            <a:endParaRPr lang="en-US" sz="2545" dirty="0" smtClean="0"/>
          </a:p>
          <a:p>
            <a:pPr>
              <a:buNone/>
            </a:pPr>
            <a:r>
              <a:rPr lang="en-US" sz="2545" dirty="0" smtClean="0"/>
              <a:t>	Significance of ensemble disciplines in the shaping of a performing musician</a:t>
            </a:r>
          </a:p>
          <a:p>
            <a:endParaRPr lang="en-US" sz="2545" dirty="0" smtClean="0"/>
          </a:p>
          <a:p>
            <a:r>
              <a:rPr lang="en-US" sz="2545" b="1" dirty="0" smtClean="0"/>
              <a:t>Tatyana </a:t>
            </a:r>
            <a:r>
              <a:rPr lang="en-US" sz="2545" b="1" dirty="0" err="1" smtClean="0"/>
              <a:t>Sorokina</a:t>
            </a:r>
            <a:r>
              <a:rPr lang="en-US" sz="2545" b="1" dirty="0" smtClean="0"/>
              <a:t> </a:t>
            </a:r>
            <a:r>
              <a:rPr lang="en-US" sz="2545" i="1" dirty="0" smtClean="0"/>
              <a:t>Professor, Head of the Chamber Ensemble Department and Accompaniment, Krasnodar State University of Culture and Arts (Conservatory)</a:t>
            </a:r>
            <a:endParaRPr lang="en-US" sz="2545" dirty="0" smtClean="0"/>
          </a:p>
          <a:p>
            <a:pPr>
              <a:buNone/>
            </a:pPr>
            <a:r>
              <a:rPr lang="en-US" sz="2545" dirty="0" smtClean="0"/>
              <a:t>	To the question of ensemble pedagogy</a:t>
            </a:r>
          </a:p>
          <a:p>
            <a:pPr>
              <a:buNone/>
            </a:pPr>
            <a:endParaRPr lang="en-US" sz="2545" dirty="0" smtClean="0"/>
          </a:p>
          <a:p>
            <a:r>
              <a:rPr lang="en-US" sz="2545" b="1" dirty="0" smtClean="0"/>
              <a:t>Olga </a:t>
            </a:r>
            <a:r>
              <a:rPr lang="en-US" sz="2545" b="1" dirty="0" err="1" smtClean="0"/>
              <a:t>Stepanova</a:t>
            </a:r>
            <a:r>
              <a:rPr lang="en-US" sz="2545" b="1" dirty="0" smtClean="0"/>
              <a:t> </a:t>
            </a:r>
            <a:r>
              <a:rPr lang="en-US" sz="2545" i="1" dirty="0" smtClean="0"/>
              <a:t>Assistant Professor, Chamber Ensemble Department, </a:t>
            </a:r>
            <a:r>
              <a:rPr lang="en-US" sz="2545" i="1" dirty="0" err="1" smtClean="0"/>
              <a:t>Zhiganov</a:t>
            </a:r>
            <a:r>
              <a:rPr lang="en-US" sz="2545" i="1" dirty="0" smtClean="0"/>
              <a:t> Kazan State Conservatoire</a:t>
            </a:r>
            <a:endParaRPr lang="en-US" sz="2545" dirty="0" smtClean="0"/>
          </a:p>
          <a:p>
            <a:pPr>
              <a:buNone/>
            </a:pPr>
            <a:r>
              <a:rPr lang="en-US" sz="2545" dirty="0" smtClean="0"/>
              <a:t>	Chamber-instrumental art of Tatar composers</a:t>
            </a:r>
          </a:p>
          <a:p>
            <a:pPr>
              <a:buNone/>
            </a:pPr>
            <a:endParaRPr lang="en-US" sz="2545" dirty="0" smtClean="0"/>
          </a:p>
          <a:p>
            <a:r>
              <a:rPr lang="en-US" sz="2545" b="1" dirty="0" smtClean="0"/>
              <a:t>Olga </a:t>
            </a:r>
            <a:r>
              <a:rPr lang="en-US" sz="2545" b="1" dirty="0" err="1" smtClean="0"/>
              <a:t>Pyatnitskaya</a:t>
            </a:r>
            <a:r>
              <a:rPr lang="en-US" sz="2545" b="1" dirty="0" smtClean="0"/>
              <a:t> </a:t>
            </a:r>
            <a:r>
              <a:rPr lang="en-US" sz="2545" i="1" dirty="0" smtClean="0"/>
              <a:t>Assistant professor, Chamber Ensemble Department, </a:t>
            </a:r>
            <a:r>
              <a:rPr lang="en-US" sz="2545" i="1" dirty="0" err="1" smtClean="0"/>
              <a:t>Zhiganov</a:t>
            </a:r>
            <a:r>
              <a:rPr lang="en-US" sz="2545" i="1" dirty="0" smtClean="0"/>
              <a:t> Kazan State Conservatoire</a:t>
            </a:r>
            <a:endParaRPr lang="en-US" sz="2545" dirty="0" smtClean="0"/>
          </a:p>
          <a:p>
            <a:pPr>
              <a:buNone/>
            </a:pPr>
            <a:r>
              <a:rPr lang="en-US" sz="2545" dirty="0" smtClean="0"/>
              <a:t>	Semantics of L. Beethoven’s violin sonatas in the academic heritage of professor R.A. </a:t>
            </a:r>
            <a:r>
              <a:rPr lang="en-US" sz="2545" dirty="0" err="1" smtClean="0"/>
              <a:t>Saifullin</a:t>
            </a:r>
            <a:r>
              <a:rPr lang="en-US" sz="2545" dirty="0" smtClean="0"/>
              <a:t> </a:t>
            </a:r>
          </a:p>
          <a:p>
            <a:pPr>
              <a:buNone/>
            </a:pPr>
            <a:endParaRPr lang="en-US" sz="2545" dirty="0" smtClean="0"/>
          </a:p>
          <a:p>
            <a:r>
              <a:rPr lang="en-US" sz="2545" b="1" dirty="0" smtClean="0"/>
              <a:t>Tatyana </a:t>
            </a:r>
            <a:r>
              <a:rPr lang="en-US" sz="2545" b="1" dirty="0" err="1" smtClean="0"/>
              <a:t>Schikunova</a:t>
            </a:r>
            <a:r>
              <a:rPr lang="en-US" sz="2545" b="1" dirty="0" smtClean="0"/>
              <a:t> </a:t>
            </a:r>
            <a:r>
              <a:rPr lang="en-US" sz="2545" i="1" dirty="0" smtClean="0"/>
              <a:t>Assistant professor, Methodology and Pedagogy Department, Glinka State Nizhny Novgorod Conservatory, PhD in Art History</a:t>
            </a:r>
            <a:endParaRPr lang="en-US" sz="2545" dirty="0" smtClean="0"/>
          </a:p>
          <a:p>
            <a:pPr>
              <a:buNone/>
            </a:pPr>
            <a:r>
              <a:rPr lang="en-US" sz="2545" dirty="0" smtClean="0"/>
              <a:t>	Chamber piano duet in the European performance of the second half of </a:t>
            </a:r>
            <a:r>
              <a:rPr lang="ru-RU" sz="2545" dirty="0" smtClean="0"/>
              <a:t>ХХ </a:t>
            </a:r>
            <a:r>
              <a:rPr lang="en-US" sz="2545" dirty="0" smtClean="0"/>
              <a:t>century</a:t>
            </a:r>
          </a:p>
          <a:p>
            <a:pPr>
              <a:buNone/>
            </a:pPr>
            <a:endParaRPr lang="en-US" sz="2545" dirty="0" smtClean="0"/>
          </a:p>
          <a:p>
            <a:r>
              <a:rPr lang="en-US" sz="2545" b="1" dirty="0" smtClean="0"/>
              <a:t>Alexander </a:t>
            </a:r>
            <a:r>
              <a:rPr lang="en-US" sz="2545" b="1" dirty="0" err="1" smtClean="0"/>
              <a:t>Maklygin</a:t>
            </a:r>
            <a:r>
              <a:rPr lang="en-US" sz="2545" b="1" dirty="0" smtClean="0"/>
              <a:t> </a:t>
            </a:r>
            <a:r>
              <a:rPr lang="en-US" sz="2545" i="1" dirty="0" smtClean="0"/>
              <a:t>Professor, Vice-Rector of Academic Affairs, </a:t>
            </a:r>
            <a:r>
              <a:rPr lang="en-US" sz="2545" i="1" dirty="0" err="1" smtClean="0"/>
              <a:t>Zhiganov</a:t>
            </a:r>
            <a:r>
              <a:rPr lang="en-US" sz="2545" i="1" dirty="0" smtClean="0"/>
              <a:t> Kazan State Conservatoire, Dr. in Art History </a:t>
            </a:r>
            <a:endParaRPr lang="en-US" sz="2545" dirty="0" smtClean="0"/>
          </a:p>
          <a:p>
            <a:pPr>
              <a:buNone/>
            </a:pPr>
            <a:r>
              <a:rPr lang="en-US" sz="2545" dirty="0" smtClean="0"/>
              <a:t>	Piano ensemble as a didactic “instrument” in the shaping of musical thinking </a:t>
            </a:r>
          </a:p>
          <a:p>
            <a:pPr>
              <a:buNone/>
            </a:pPr>
            <a:endParaRPr lang="en-US"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Round-tables and conferences: Nicosia</a:t>
            </a:r>
            <a:br>
              <a:rPr lang="en-US" sz="3200" dirty="0" smtClean="0"/>
            </a:br>
            <a:r>
              <a:rPr lang="en-US" sz="3200" dirty="0" smtClean="0"/>
              <a:t>April 2013</a:t>
            </a:r>
            <a:endParaRPr lang="en-US" sz="3200" dirty="0"/>
          </a:p>
        </p:txBody>
      </p:sp>
      <p:sp>
        <p:nvSpPr>
          <p:cNvPr id="3" name="Content Placeholder 2"/>
          <p:cNvSpPr>
            <a:spLocks noGrp="1"/>
          </p:cNvSpPr>
          <p:nvPr>
            <p:ph idx="1"/>
          </p:nvPr>
        </p:nvSpPr>
        <p:spPr/>
        <p:txBody>
          <a:bodyPr>
            <a:normAutofit fontScale="77500" lnSpcReduction="20000"/>
          </a:bodyPr>
          <a:lstStyle/>
          <a:p>
            <a:pPr algn="ctr">
              <a:buNone/>
            </a:pPr>
            <a:r>
              <a:rPr lang="en-US" dirty="0" smtClean="0"/>
              <a:t>Keynote Speaker: </a:t>
            </a:r>
            <a:r>
              <a:rPr lang="en-GB" b="1" dirty="0" smtClean="0"/>
              <a:t>Jeremy Cox, Chief Executive, AEC</a:t>
            </a:r>
            <a:endParaRPr lang="en-US" dirty="0" smtClean="0"/>
          </a:p>
          <a:p>
            <a:pPr algn="ctr">
              <a:buNone/>
            </a:pPr>
            <a:r>
              <a:rPr lang="fr-FR" sz="2581" b="1" i="1" dirty="0" err="1" smtClean="0"/>
              <a:t>Enlightening</a:t>
            </a:r>
            <a:r>
              <a:rPr lang="fr-FR" sz="2581" b="1" i="1" dirty="0" smtClean="0"/>
              <a:t> conversations: how </a:t>
            </a:r>
            <a:r>
              <a:rPr lang="fr-FR" sz="2581" b="1" i="1" dirty="0" err="1" smtClean="0"/>
              <a:t>chamber</a:t>
            </a:r>
            <a:r>
              <a:rPr lang="fr-FR" sz="2581" b="1" i="1" dirty="0" smtClean="0"/>
              <a:t> music instruction </a:t>
            </a:r>
            <a:r>
              <a:rPr lang="fr-FR" sz="2581" b="1" i="1" dirty="0" err="1" smtClean="0"/>
              <a:t>can</a:t>
            </a:r>
            <a:r>
              <a:rPr lang="fr-FR" sz="2581" b="1" i="1" dirty="0" smtClean="0"/>
              <a:t> serve as a </a:t>
            </a:r>
            <a:r>
              <a:rPr lang="fr-FR" sz="2581" b="1" i="1" dirty="0" err="1" smtClean="0"/>
              <a:t>paradigm</a:t>
            </a:r>
            <a:r>
              <a:rPr lang="fr-FR" sz="2581" b="1" i="1" dirty="0" smtClean="0"/>
              <a:t> for </a:t>
            </a:r>
            <a:r>
              <a:rPr lang="fr-FR" sz="2581" b="1" i="1" dirty="0" err="1" smtClean="0"/>
              <a:t>student-centered</a:t>
            </a:r>
            <a:r>
              <a:rPr lang="fr-FR" sz="2581" b="1" i="1" dirty="0" smtClean="0"/>
              <a:t> </a:t>
            </a:r>
            <a:r>
              <a:rPr lang="fr-FR" sz="2581" b="1" i="1" dirty="0" err="1" smtClean="0"/>
              <a:t>learning</a:t>
            </a:r>
            <a:endParaRPr lang="en-US" sz="2581" dirty="0" smtClean="0"/>
          </a:p>
          <a:p>
            <a:pPr algn="ctr">
              <a:buNone/>
            </a:pPr>
            <a:endParaRPr lang="en-US" dirty="0" smtClean="0"/>
          </a:p>
          <a:p>
            <a:pPr algn="ctr">
              <a:buNone/>
            </a:pPr>
            <a:r>
              <a:rPr lang="en-US" dirty="0" smtClean="0"/>
              <a:t>The future of chamber music practice </a:t>
            </a:r>
          </a:p>
          <a:p>
            <a:pPr>
              <a:buNone/>
            </a:pPr>
            <a:endParaRPr lang="en-US" sz="2400" dirty="0" smtClean="0"/>
          </a:p>
          <a:p>
            <a:pPr>
              <a:buNone/>
            </a:pPr>
            <a:r>
              <a:rPr lang="en-US" sz="2400" dirty="0" err="1" smtClean="0"/>
              <a:t>Marje</a:t>
            </a:r>
            <a:r>
              <a:rPr lang="en-US" sz="2400" dirty="0" smtClean="0"/>
              <a:t> </a:t>
            </a:r>
            <a:r>
              <a:rPr lang="en-US" sz="2400" dirty="0" err="1" smtClean="0"/>
              <a:t>Lohuaru</a:t>
            </a:r>
            <a:r>
              <a:rPr lang="en-US" sz="2400" dirty="0" smtClean="0"/>
              <a:t>, moderator</a:t>
            </a:r>
          </a:p>
          <a:p>
            <a:r>
              <a:rPr lang="en-US" sz="2400" dirty="0" smtClean="0"/>
              <a:t>Sean Gregory – Director of Creative Learning, the Guildhall School of Music &amp; Drama and the Barbican Centre </a:t>
            </a:r>
          </a:p>
          <a:p>
            <a:r>
              <a:rPr lang="en-US" sz="2400" b="1" dirty="0" smtClean="0"/>
              <a:t>Monika </a:t>
            </a:r>
            <a:r>
              <a:rPr lang="en-US" sz="2400" b="1" dirty="0" err="1" smtClean="0"/>
              <a:t>Henschel</a:t>
            </a:r>
            <a:r>
              <a:rPr lang="en-US" sz="2400" b="1" dirty="0" smtClean="0"/>
              <a:t>, </a:t>
            </a:r>
            <a:r>
              <a:rPr lang="en-US" sz="2400" b="1" dirty="0" err="1" smtClean="0"/>
              <a:t>Henschel</a:t>
            </a:r>
            <a:r>
              <a:rPr lang="en-US" sz="2400" b="1" dirty="0" smtClean="0"/>
              <a:t> Quartet and </a:t>
            </a:r>
            <a:r>
              <a:rPr lang="en-US" sz="2400" b="1" dirty="0" err="1" smtClean="0"/>
              <a:t>Verband</a:t>
            </a:r>
            <a:r>
              <a:rPr lang="en-US" sz="2400" b="1" dirty="0" smtClean="0"/>
              <a:t> </a:t>
            </a:r>
            <a:r>
              <a:rPr lang="en-US" sz="2400" b="1" dirty="0" err="1" smtClean="0"/>
              <a:t>Deutscher</a:t>
            </a:r>
            <a:r>
              <a:rPr lang="en-US" sz="2400" b="1" dirty="0" smtClean="0"/>
              <a:t> </a:t>
            </a:r>
            <a:r>
              <a:rPr lang="en-US" sz="2400" b="1" dirty="0" err="1" smtClean="0"/>
              <a:t>Streichquartette</a:t>
            </a:r>
            <a:endParaRPr lang="en-US" sz="2400" dirty="0" smtClean="0"/>
          </a:p>
          <a:p>
            <a:r>
              <a:rPr lang="en-US" sz="2400" b="1" dirty="0" smtClean="0"/>
              <a:t>Catherine Le </a:t>
            </a:r>
            <a:r>
              <a:rPr lang="en-US" sz="2400" b="1" dirty="0" err="1" smtClean="0"/>
              <a:t>Bris</a:t>
            </a:r>
            <a:r>
              <a:rPr lang="en-US" sz="2400" b="1" dirty="0" smtClean="0"/>
              <a:t> – CLB Management</a:t>
            </a:r>
            <a:endParaRPr lang="en-US" sz="2400" dirty="0" smtClean="0"/>
          </a:p>
          <a:p>
            <a:r>
              <a:rPr lang="en-US" sz="2400" b="1" dirty="0" smtClean="0"/>
              <a:t>Dominic Sewell, Pro </a:t>
            </a:r>
            <a:r>
              <a:rPr lang="en-US" sz="2400" b="1" dirty="0" err="1" smtClean="0"/>
              <a:t>Corda</a:t>
            </a:r>
            <a:r>
              <a:rPr lang="en-US" sz="2400" b="1" dirty="0" smtClean="0"/>
              <a:t> (UK)</a:t>
            </a:r>
          </a:p>
          <a:p>
            <a:pPr>
              <a:buNone/>
            </a:pPr>
            <a:endParaRPr lang="en-US" sz="2400" dirty="0" smtClean="0"/>
          </a:p>
          <a:p>
            <a:pPr algn="ctr">
              <a:buNone/>
            </a:pPr>
            <a:r>
              <a:rPr lang="en-US" sz="3097" dirty="0" smtClean="0"/>
              <a:t>Guest speaker: </a:t>
            </a:r>
            <a:r>
              <a:rPr lang="en-US" sz="3097" b="1" u="sng" dirty="0" err="1" smtClean="0"/>
              <a:t>Faidros</a:t>
            </a:r>
            <a:r>
              <a:rPr lang="en-US" sz="3097" b="1" u="sng" dirty="0" smtClean="0"/>
              <a:t> </a:t>
            </a:r>
            <a:r>
              <a:rPr lang="en-US" sz="3097" b="1" u="sng" dirty="0" err="1" smtClean="0"/>
              <a:t>Kavallaris</a:t>
            </a:r>
            <a:r>
              <a:rPr lang="en-US" sz="3097" b="1" u="sng" dirty="0" smtClean="0"/>
              <a:t>, composer</a:t>
            </a:r>
            <a:endParaRPr lang="en-US" sz="3097" dirty="0" smtClean="0"/>
          </a:p>
          <a:p>
            <a:endParaRPr lang="en-US" dirty="0" smtClean="0"/>
          </a:p>
          <a:p>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8918"/>
          </a:xfrm>
        </p:spPr>
        <p:txBody>
          <a:bodyPr>
            <a:normAutofit/>
          </a:bodyPr>
          <a:lstStyle/>
          <a:p>
            <a:r>
              <a:rPr lang="en-US" sz="2400" dirty="0" smtClean="0"/>
              <a:t>Members Forums 2009-2013</a:t>
            </a:r>
            <a:endParaRPr lang="en-US" sz="2400" dirty="0"/>
          </a:p>
        </p:txBody>
      </p:sp>
      <p:sp>
        <p:nvSpPr>
          <p:cNvPr id="3" name="Content Placeholder 2"/>
          <p:cNvSpPr>
            <a:spLocks noGrp="1"/>
          </p:cNvSpPr>
          <p:nvPr>
            <p:ph idx="1"/>
          </p:nvPr>
        </p:nvSpPr>
        <p:spPr>
          <a:xfrm>
            <a:off x="457200" y="1213556"/>
            <a:ext cx="8229600" cy="5360562"/>
          </a:xfrm>
        </p:spPr>
        <p:txBody>
          <a:bodyPr>
            <a:normAutofit fontScale="25000" lnSpcReduction="20000"/>
          </a:bodyPr>
          <a:lstStyle/>
          <a:p>
            <a:r>
              <a:rPr lang="en-US" sz="5200" b="1" dirty="0" smtClean="0"/>
              <a:t>Rubin </a:t>
            </a:r>
            <a:r>
              <a:rPr lang="en-US" sz="5200" b="1" dirty="0" err="1" smtClean="0"/>
              <a:t>Abdullin</a:t>
            </a:r>
            <a:r>
              <a:rPr lang="en-US" sz="5200" b="1" dirty="0" smtClean="0"/>
              <a:t>, </a:t>
            </a:r>
            <a:r>
              <a:rPr lang="en-US" sz="5200" b="1" dirty="0" err="1" smtClean="0"/>
              <a:t>Dinara</a:t>
            </a:r>
            <a:r>
              <a:rPr lang="en-US" sz="5200" b="1" dirty="0" smtClean="0"/>
              <a:t> </a:t>
            </a:r>
            <a:r>
              <a:rPr lang="en-US" sz="5200" b="1" dirty="0" err="1" smtClean="0"/>
              <a:t>Galeeva</a:t>
            </a:r>
            <a:r>
              <a:rPr lang="ru-RU" sz="5200" b="1" dirty="0" smtClean="0"/>
              <a:t> </a:t>
            </a:r>
            <a:r>
              <a:rPr lang="en-US" sz="5200" i="1" dirty="0" err="1" smtClean="0"/>
              <a:t>Zhiganov</a:t>
            </a:r>
            <a:r>
              <a:rPr lang="en-US" sz="5200" i="1" dirty="0" smtClean="0"/>
              <a:t> Kazan State Conservatoire</a:t>
            </a:r>
          </a:p>
          <a:p>
            <a:r>
              <a:rPr lang="en-US" sz="5200" b="1" dirty="0" smtClean="0"/>
              <a:t>Michael </a:t>
            </a:r>
            <a:r>
              <a:rPr lang="en-US" sz="5200" b="1" dirty="0" err="1" smtClean="0"/>
              <a:t>Tsalka</a:t>
            </a:r>
            <a:r>
              <a:rPr lang="en-US" sz="5200" i="1" dirty="0" smtClean="0"/>
              <a:t> </a:t>
            </a:r>
            <a:r>
              <a:rPr lang="en-US" sz="5200" i="1" dirty="0" err="1" smtClean="0"/>
              <a:t>Lilla</a:t>
            </a:r>
            <a:r>
              <a:rPr lang="en-US" sz="5200" i="1" dirty="0" smtClean="0"/>
              <a:t> Academy, Stockholm </a:t>
            </a:r>
          </a:p>
          <a:p>
            <a:r>
              <a:rPr lang="fr-FR" sz="5200" b="1" dirty="0" smtClean="0"/>
              <a:t>Valentina </a:t>
            </a:r>
            <a:r>
              <a:rPr lang="fr-FR" sz="5200" b="1" dirty="0" err="1" smtClean="0"/>
              <a:t>Markova</a:t>
            </a:r>
            <a:r>
              <a:rPr lang="en-US" sz="5200" dirty="0" smtClean="0"/>
              <a:t>, </a:t>
            </a:r>
            <a:r>
              <a:rPr lang="en-US" sz="5200" b="1" dirty="0" err="1" smtClean="0"/>
              <a:t>Milena</a:t>
            </a:r>
            <a:r>
              <a:rPr lang="en-US" sz="5200" b="1" dirty="0" smtClean="0"/>
              <a:t> </a:t>
            </a:r>
            <a:r>
              <a:rPr lang="en-US" sz="5200" b="1" dirty="0" err="1" smtClean="0"/>
              <a:t>Brents</a:t>
            </a:r>
            <a:r>
              <a:rPr lang="en-US" sz="5200" b="1" dirty="0" smtClean="0"/>
              <a:t>, Valeria </a:t>
            </a:r>
            <a:r>
              <a:rPr lang="en-US" sz="5200" b="1" dirty="0" err="1" smtClean="0"/>
              <a:t>Sheliapina</a:t>
            </a:r>
            <a:r>
              <a:rPr lang="en-US" sz="5200" b="1" dirty="0" smtClean="0"/>
              <a:t>, Elena </a:t>
            </a:r>
            <a:r>
              <a:rPr lang="en-US" sz="5200" b="1" dirty="0" err="1" smtClean="0"/>
              <a:t>Novozilova</a:t>
            </a:r>
            <a:r>
              <a:rPr lang="en-US" sz="5200" i="1" dirty="0" smtClean="0"/>
              <a:t> Balakirev Children’s School of Arts, Petrozavodsk</a:t>
            </a:r>
          </a:p>
          <a:p>
            <a:r>
              <a:rPr lang="en-US" sz="5200" b="1" dirty="0" smtClean="0"/>
              <a:t>Roberto </a:t>
            </a:r>
            <a:r>
              <a:rPr lang="en-US" sz="5200" b="1" dirty="0" err="1" smtClean="0"/>
              <a:t>Galletto</a:t>
            </a:r>
            <a:r>
              <a:rPr lang="en-US" sz="5200" b="1" dirty="0" smtClean="0"/>
              <a:t> </a:t>
            </a:r>
            <a:r>
              <a:rPr lang="fr-FR" sz="5200" i="1" dirty="0" err="1" smtClean="0"/>
              <a:t>Conservatorio</a:t>
            </a:r>
            <a:r>
              <a:rPr lang="fr-FR" sz="5200" i="1" dirty="0" smtClean="0"/>
              <a:t> </a:t>
            </a:r>
            <a:r>
              <a:rPr lang="fr-FR" sz="5200" i="1" dirty="0" err="1" smtClean="0"/>
              <a:t>Statale</a:t>
            </a:r>
            <a:r>
              <a:rPr lang="fr-FR" sz="5200" i="1" dirty="0" smtClean="0"/>
              <a:t> di </a:t>
            </a:r>
            <a:r>
              <a:rPr lang="fr-FR" sz="5200" i="1" dirty="0" err="1" smtClean="0"/>
              <a:t>Musica</a:t>
            </a:r>
            <a:r>
              <a:rPr lang="fr-FR" sz="5200" i="1" dirty="0" smtClean="0"/>
              <a:t> “Santa Cecilia” di Roma</a:t>
            </a:r>
            <a:r>
              <a:rPr lang="en-US" sz="5200" dirty="0" smtClean="0"/>
              <a:t> </a:t>
            </a:r>
          </a:p>
          <a:p>
            <a:r>
              <a:rPr lang="en-US" sz="5200" b="1" dirty="0" smtClean="0"/>
              <a:t>Alexander </a:t>
            </a:r>
            <a:r>
              <a:rPr lang="en-US" sz="5200" b="1" dirty="0" err="1" smtClean="0"/>
              <a:t>Bonduryansky</a:t>
            </a:r>
            <a:r>
              <a:rPr lang="en-US" sz="5200" b="1" dirty="0" smtClean="0"/>
              <a:t>, Maxim </a:t>
            </a:r>
            <a:r>
              <a:rPr lang="en-US" sz="5200" b="1" dirty="0" err="1" smtClean="0"/>
              <a:t>Puryzhinskiy</a:t>
            </a:r>
            <a:r>
              <a:rPr lang="en-US" sz="5200" b="1" dirty="0" smtClean="0"/>
              <a:t>, </a:t>
            </a:r>
            <a:r>
              <a:rPr lang="en-US" sz="5200" b="1" dirty="0" err="1" smtClean="0"/>
              <a:t>Ksenia</a:t>
            </a:r>
            <a:r>
              <a:rPr lang="en-US" sz="5200" b="1" dirty="0" smtClean="0"/>
              <a:t> </a:t>
            </a:r>
            <a:r>
              <a:rPr lang="en-US" sz="5200" b="1" dirty="0" err="1" smtClean="0"/>
              <a:t>Bonduryanskaya</a:t>
            </a:r>
            <a:r>
              <a:rPr lang="en-US" sz="5200" dirty="0" smtClean="0"/>
              <a:t> </a:t>
            </a:r>
            <a:r>
              <a:rPr lang="en-US" sz="5200" i="1" dirty="0" smtClean="0"/>
              <a:t>Tchaikovsky Moscow State Conservatory</a:t>
            </a:r>
          </a:p>
          <a:p>
            <a:r>
              <a:rPr lang="fr-FR" sz="5200" b="1" dirty="0" err="1" smtClean="0"/>
              <a:t>Marje</a:t>
            </a:r>
            <a:r>
              <a:rPr lang="fr-FR" sz="5200" b="1" dirty="0" smtClean="0"/>
              <a:t> </a:t>
            </a:r>
            <a:r>
              <a:rPr lang="fr-FR" sz="5200" b="1" dirty="0" err="1" smtClean="0"/>
              <a:t>Lohuaru</a:t>
            </a:r>
            <a:r>
              <a:rPr lang="fr-FR" sz="5200" dirty="0" smtClean="0"/>
              <a:t>, </a:t>
            </a:r>
            <a:r>
              <a:rPr lang="fr-FR" sz="5200" i="1" dirty="0" err="1" smtClean="0"/>
              <a:t>Estonian</a:t>
            </a:r>
            <a:r>
              <a:rPr lang="fr-FR" sz="5200" i="1" dirty="0" smtClean="0"/>
              <a:t> </a:t>
            </a:r>
            <a:r>
              <a:rPr lang="fr-FR" sz="5200" i="1" dirty="0" err="1" smtClean="0"/>
              <a:t>Academy</a:t>
            </a:r>
            <a:r>
              <a:rPr lang="fr-FR" sz="5200" i="1" dirty="0" smtClean="0"/>
              <a:t> of Music and </a:t>
            </a:r>
            <a:r>
              <a:rPr lang="fr-FR" sz="5200" i="1" dirty="0" err="1" smtClean="0"/>
              <a:t>Theatre</a:t>
            </a:r>
            <a:endParaRPr lang="fr-FR" sz="5200" i="1" dirty="0" smtClean="0"/>
          </a:p>
          <a:p>
            <a:r>
              <a:rPr lang="fr-FR" sz="5200" b="1" dirty="0" smtClean="0"/>
              <a:t>Jana </a:t>
            </a:r>
            <a:r>
              <a:rPr lang="fr-FR" sz="5200" b="1" dirty="0" err="1" smtClean="0"/>
              <a:t>Peäske</a:t>
            </a:r>
            <a:r>
              <a:rPr lang="fr-FR" sz="5200" b="1" dirty="0" smtClean="0"/>
              <a:t> </a:t>
            </a:r>
            <a:r>
              <a:rPr lang="fr-FR" sz="5200" i="1" dirty="0" err="1" smtClean="0"/>
              <a:t>Estonian</a:t>
            </a:r>
            <a:r>
              <a:rPr lang="fr-FR" sz="5200" i="1" dirty="0" smtClean="0"/>
              <a:t> </a:t>
            </a:r>
            <a:r>
              <a:rPr lang="fr-FR" sz="5200" i="1" dirty="0" err="1" smtClean="0"/>
              <a:t>Academy</a:t>
            </a:r>
            <a:r>
              <a:rPr lang="fr-FR" sz="5200" i="1" dirty="0" smtClean="0"/>
              <a:t> of Music and </a:t>
            </a:r>
            <a:r>
              <a:rPr lang="fr-FR" sz="5200" i="1" dirty="0" err="1" smtClean="0"/>
              <a:t>Theatre</a:t>
            </a:r>
            <a:r>
              <a:rPr lang="fr-FR" sz="5200" b="1" dirty="0" smtClean="0"/>
              <a:t>, </a:t>
            </a:r>
            <a:r>
              <a:rPr lang="fr-FR" sz="5200" b="1" dirty="0" err="1" smtClean="0"/>
              <a:t>Piret</a:t>
            </a:r>
            <a:r>
              <a:rPr lang="fr-FR" sz="5200" b="1" dirty="0" smtClean="0"/>
              <a:t> </a:t>
            </a:r>
            <a:r>
              <a:rPr lang="fr-FR" sz="5200" b="1" dirty="0" err="1" smtClean="0"/>
              <a:t>Väinmaa</a:t>
            </a:r>
            <a:r>
              <a:rPr lang="fr-FR" sz="5200" b="1" dirty="0" smtClean="0"/>
              <a:t>, </a:t>
            </a:r>
            <a:r>
              <a:rPr lang="fr-FR" sz="5200" i="1" dirty="0" smtClean="0"/>
              <a:t>Tallinn Georg </a:t>
            </a:r>
            <a:r>
              <a:rPr lang="fr-FR" sz="5200" i="1" dirty="0" err="1" smtClean="0"/>
              <a:t>Ots</a:t>
            </a:r>
            <a:r>
              <a:rPr lang="fr-FR" sz="5200" i="1" dirty="0" smtClean="0"/>
              <a:t> Music </a:t>
            </a:r>
            <a:r>
              <a:rPr lang="fr-FR" sz="5200" i="1" dirty="0" err="1" smtClean="0"/>
              <a:t>School</a:t>
            </a:r>
            <a:r>
              <a:rPr lang="fr-FR" sz="5200" i="1" dirty="0" smtClean="0"/>
              <a:t>, </a:t>
            </a:r>
            <a:r>
              <a:rPr lang="fr-FR" sz="5200" i="1" dirty="0" err="1" smtClean="0"/>
              <a:t>Estonia</a:t>
            </a:r>
            <a:r>
              <a:rPr lang="fr-FR" sz="5200" i="1" dirty="0" smtClean="0"/>
              <a:t> In </a:t>
            </a:r>
            <a:r>
              <a:rPr lang="fr-FR" sz="5200" i="1" dirty="0" err="1" smtClean="0"/>
              <a:t>Corpore</a:t>
            </a:r>
            <a:endParaRPr lang="fr-FR" sz="5200" i="1" dirty="0" smtClean="0"/>
          </a:p>
          <a:p>
            <a:r>
              <a:rPr lang="fr-FR" sz="5200" b="1" dirty="0" err="1" smtClean="0"/>
              <a:t>Matti</a:t>
            </a:r>
            <a:r>
              <a:rPr lang="fr-FR" sz="5200" b="1" dirty="0" smtClean="0"/>
              <a:t> </a:t>
            </a:r>
            <a:r>
              <a:rPr lang="fr-FR" sz="5200" b="1" dirty="0" err="1" smtClean="0"/>
              <a:t>Makkonen</a:t>
            </a:r>
            <a:r>
              <a:rPr lang="fr-FR" sz="5200" i="1" dirty="0" smtClean="0"/>
              <a:t> Savonlinna Music</a:t>
            </a:r>
            <a:r>
              <a:rPr lang="en-US" sz="5200" dirty="0" smtClean="0"/>
              <a:t> </a:t>
            </a:r>
            <a:r>
              <a:rPr lang="fr-FR" sz="5200" i="1" dirty="0" err="1" smtClean="0"/>
              <a:t>Academy</a:t>
            </a:r>
            <a:r>
              <a:rPr lang="fr-FR" sz="5200" i="1" dirty="0" smtClean="0"/>
              <a:t> (SMA)</a:t>
            </a:r>
          </a:p>
          <a:p>
            <a:r>
              <a:rPr lang="en-US" sz="5200" b="1" dirty="0" err="1" smtClean="0"/>
              <a:t>Keijo</a:t>
            </a:r>
            <a:r>
              <a:rPr lang="en-US" sz="5200" b="1" dirty="0" smtClean="0"/>
              <a:t> </a:t>
            </a:r>
            <a:r>
              <a:rPr lang="en-US" sz="5200" b="1" dirty="0" err="1" smtClean="0"/>
              <a:t>Aho</a:t>
            </a:r>
            <a:r>
              <a:rPr lang="en-US" sz="5200" b="1" dirty="0" smtClean="0"/>
              <a:t>, </a:t>
            </a:r>
            <a:r>
              <a:rPr lang="en-US" sz="5200" b="1" dirty="0" err="1" smtClean="0"/>
              <a:t>Pekka</a:t>
            </a:r>
            <a:r>
              <a:rPr lang="en-US" sz="5200" b="1" dirty="0" smtClean="0"/>
              <a:t> </a:t>
            </a:r>
            <a:r>
              <a:rPr lang="en-US" sz="5200" b="1" dirty="0" err="1" smtClean="0"/>
              <a:t>Helasvuo</a:t>
            </a:r>
            <a:r>
              <a:rPr lang="en-US" sz="5200" b="1" dirty="0" smtClean="0"/>
              <a:t>, </a:t>
            </a:r>
            <a:r>
              <a:rPr lang="en-US" sz="5200" i="1" dirty="0" err="1" smtClean="0"/>
              <a:t>Metropolia</a:t>
            </a:r>
            <a:r>
              <a:rPr lang="en-US" sz="5200" i="1" dirty="0" smtClean="0"/>
              <a:t> University of Applied Sciences, Helsinki</a:t>
            </a:r>
            <a:endParaRPr lang="fr-FR" sz="5200" i="1" dirty="0" smtClean="0"/>
          </a:p>
          <a:p>
            <a:r>
              <a:rPr lang="fr-FR" sz="5200" b="1" dirty="0" err="1" smtClean="0"/>
              <a:t>Dalia</a:t>
            </a:r>
            <a:r>
              <a:rPr lang="fr-FR" sz="5200" b="1" dirty="0" smtClean="0"/>
              <a:t> </a:t>
            </a:r>
            <a:r>
              <a:rPr lang="fr-FR" sz="5200" b="1" dirty="0" err="1" smtClean="0"/>
              <a:t>Balsyte</a:t>
            </a:r>
            <a:r>
              <a:rPr lang="fr-FR" sz="5200" b="1" i="1" dirty="0" smtClean="0"/>
              <a:t> </a:t>
            </a:r>
            <a:r>
              <a:rPr lang="fr-FR" sz="5200" i="1" dirty="0" err="1" smtClean="0"/>
              <a:t>Lithuanian</a:t>
            </a:r>
            <a:r>
              <a:rPr lang="fr-FR" sz="5200" i="1" dirty="0" smtClean="0"/>
              <a:t> </a:t>
            </a:r>
            <a:r>
              <a:rPr lang="fr-FR" sz="5200" i="1" dirty="0" err="1" smtClean="0"/>
              <a:t>Academy</a:t>
            </a:r>
            <a:r>
              <a:rPr lang="fr-FR" sz="5200" i="1" dirty="0" smtClean="0"/>
              <a:t> of Music and </a:t>
            </a:r>
            <a:r>
              <a:rPr lang="fr-FR" sz="5200" i="1" dirty="0" err="1" smtClean="0"/>
              <a:t>Theatre</a:t>
            </a:r>
            <a:r>
              <a:rPr lang="fr-FR" sz="5200" i="1" dirty="0" smtClean="0"/>
              <a:t>, Vilnius</a:t>
            </a:r>
          </a:p>
          <a:p>
            <a:r>
              <a:rPr lang="fr-FR" sz="5200" b="1" dirty="0" err="1" smtClean="0"/>
              <a:t>Petras</a:t>
            </a:r>
            <a:r>
              <a:rPr lang="fr-FR" sz="5200" b="1" dirty="0" smtClean="0"/>
              <a:t> </a:t>
            </a:r>
            <a:r>
              <a:rPr lang="fr-FR" sz="5200" b="1" dirty="0" err="1" smtClean="0"/>
              <a:t>Kunca</a:t>
            </a:r>
            <a:r>
              <a:rPr lang="fr-FR" sz="5200" b="1" i="1" dirty="0" smtClean="0"/>
              <a:t> </a:t>
            </a:r>
            <a:r>
              <a:rPr lang="fr-FR" sz="5200" i="1" dirty="0" err="1" smtClean="0"/>
              <a:t>Lithuanian</a:t>
            </a:r>
            <a:r>
              <a:rPr lang="fr-FR" sz="5200" i="1" dirty="0" smtClean="0"/>
              <a:t> </a:t>
            </a:r>
            <a:r>
              <a:rPr lang="fr-FR" sz="5200" i="1" dirty="0" err="1" smtClean="0"/>
              <a:t>Academy</a:t>
            </a:r>
            <a:r>
              <a:rPr lang="fr-FR" sz="5200" i="1" dirty="0" smtClean="0"/>
              <a:t> of Music and </a:t>
            </a:r>
            <a:r>
              <a:rPr lang="fr-FR" sz="5200" i="1" dirty="0" err="1" smtClean="0"/>
              <a:t>Theatre</a:t>
            </a:r>
            <a:r>
              <a:rPr lang="fr-FR" sz="5200" i="1" dirty="0" smtClean="0"/>
              <a:t>, </a:t>
            </a:r>
            <a:r>
              <a:rPr lang="fr-FR" sz="5200" i="1" dirty="0" err="1" smtClean="0"/>
              <a:t>Lithuanian</a:t>
            </a:r>
            <a:r>
              <a:rPr lang="fr-FR" sz="5200" i="1" dirty="0" smtClean="0"/>
              <a:t> </a:t>
            </a:r>
            <a:r>
              <a:rPr lang="fr-FR" sz="5200" i="1" dirty="0" err="1" smtClean="0"/>
              <a:t>Musicians</a:t>
            </a:r>
            <a:r>
              <a:rPr lang="fr-FR" sz="5200" i="1" dirty="0" smtClean="0"/>
              <a:t> Union</a:t>
            </a:r>
          </a:p>
          <a:p>
            <a:r>
              <a:rPr lang="fr-FR" sz="5200" b="1" dirty="0" smtClean="0"/>
              <a:t>Cristina Cavalli</a:t>
            </a:r>
          </a:p>
          <a:p>
            <a:r>
              <a:rPr lang="fr-FR" sz="5200" b="1" dirty="0" smtClean="0"/>
              <a:t>Simone </a:t>
            </a:r>
            <a:r>
              <a:rPr lang="fr-FR" sz="5200" b="1" dirty="0" err="1" smtClean="0"/>
              <a:t>Gramaglia</a:t>
            </a:r>
            <a:r>
              <a:rPr lang="fr-FR" sz="5200" dirty="0" smtClean="0"/>
              <a:t>, </a:t>
            </a:r>
            <a:r>
              <a:rPr lang="fr-FR" sz="5200" i="1" dirty="0" smtClean="0"/>
              <a:t>Quartetto di Cremona</a:t>
            </a:r>
            <a:endParaRPr lang="fr-FR" sz="5200" b="1" i="1" dirty="0" smtClean="0"/>
          </a:p>
          <a:p>
            <a:r>
              <a:rPr lang="fr-FR" sz="5200" b="1" dirty="0" smtClean="0"/>
              <a:t>Dr David Dolan</a:t>
            </a:r>
            <a:r>
              <a:rPr lang="fr-FR" sz="5200" b="1" i="1" dirty="0" smtClean="0"/>
              <a:t>, </a:t>
            </a:r>
            <a:r>
              <a:rPr lang="fr-FR" sz="5200" i="1" dirty="0" smtClean="0"/>
              <a:t>Centre for </a:t>
            </a:r>
            <a:r>
              <a:rPr lang="fr-FR" sz="5200" i="1" dirty="0" err="1" smtClean="0"/>
              <a:t>Creative</a:t>
            </a:r>
            <a:r>
              <a:rPr lang="fr-FR" sz="5200" i="1" dirty="0" smtClean="0"/>
              <a:t> Performance &amp; </a:t>
            </a:r>
            <a:r>
              <a:rPr lang="fr-FR" sz="5200" i="1" dirty="0" err="1" smtClean="0"/>
              <a:t>Classical</a:t>
            </a:r>
            <a:r>
              <a:rPr lang="fr-FR" sz="5200" i="1" dirty="0" smtClean="0"/>
              <a:t> Improvisation, Guildhall </a:t>
            </a:r>
            <a:r>
              <a:rPr lang="fr-FR" sz="5200" i="1" dirty="0" err="1" smtClean="0"/>
              <a:t>School</a:t>
            </a:r>
            <a:r>
              <a:rPr lang="fr-FR" sz="5200" i="1" dirty="0" smtClean="0"/>
              <a:t> of Music &amp; Drama</a:t>
            </a:r>
          </a:p>
          <a:p>
            <a:r>
              <a:rPr lang="fr-FR" sz="5200" b="1" dirty="0" smtClean="0"/>
              <a:t>Maja </a:t>
            </a:r>
            <a:r>
              <a:rPr lang="fr-FR" sz="5200" b="1" dirty="0" err="1" smtClean="0"/>
              <a:t>Nosowska</a:t>
            </a:r>
            <a:r>
              <a:rPr lang="fr-FR" sz="5200" b="1" i="1" dirty="0" smtClean="0"/>
              <a:t>, </a:t>
            </a:r>
            <a:r>
              <a:rPr lang="en-US" sz="5200" b="1" dirty="0" err="1" smtClean="0"/>
              <a:t>Katarzyna</a:t>
            </a:r>
            <a:r>
              <a:rPr lang="en-US" sz="5200" b="1" dirty="0" smtClean="0"/>
              <a:t> </a:t>
            </a:r>
            <a:r>
              <a:rPr lang="en-US" sz="5200" b="1" dirty="0" err="1" smtClean="0"/>
              <a:t>Jankowska-Borzykowska</a:t>
            </a:r>
            <a:r>
              <a:rPr lang="en-US" sz="5200" dirty="0" smtClean="0"/>
              <a:t> </a:t>
            </a:r>
            <a:r>
              <a:rPr lang="fr-FR" sz="5200" i="1" dirty="0" err="1" smtClean="0"/>
              <a:t>F.Chopin</a:t>
            </a:r>
            <a:r>
              <a:rPr lang="fr-FR" sz="5200" i="1" dirty="0" smtClean="0"/>
              <a:t> </a:t>
            </a:r>
            <a:r>
              <a:rPr lang="fr-FR" sz="5200" i="1" dirty="0" err="1" smtClean="0"/>
              <a:t>University</a:t>
            </a:r>
            <a:r>
              <a:rPr lang="fr-FR" sz="5200" i="1" dirty="0" smtClean="0"/>
              <a:t> of Music, </a:t>
            </a:r>
            <a:r>
              <a:rPr lang="fr-FR" sz="5200" i="1" dirty="0" err="1" smtClean="0"/>
              <a:t>Warsaw</a:t>
            </a:r>
            <a:endParaRPr lang="fr-FR" sz="5200" i="1" dirty="0" smtClean="0"/>
          </a:p>
          <a:p>
            <a:r>
              <a:rPr lang="en-GB" sz="5200" b="1" dirty="0" err="1" smtClean="0"/>
              <a:t>Gunta</a:t>
            </a:r>
            <a:r>
              <a:rPr lang="en-GB" sz="5200" b="1" dirty="0" smtClean="0"/>
              <a:t> </a:t>
            </a:r>
            <a:r>
              <a:rPr lang="en-GB" sz="5200" b="1" dirty="0" err="1" smtClean="0"/>
              <a:t>Melbarde</a:t>
            </a:r>
            <a:r>
              <a:rPr lang="en-GB" sz="5200" b="1" i="1" dirty="0" smtClean="0"/>
              <a:t>,  </a:t>
            </a:r>
            <a:r>
              <a:rPr lang="en-GB" sz="5200" i="1" dirty="0" smtClean="0"/>
              <a:t>Foundation “MUZICĒJAM KOPĀ AR DRAUGIEM“  (</a:t>
            </a:r>
            <a:r>
              <a:rPr lang="en-GB" sz="5200" i="1" dirty="0" err="1" smtClean="0"/>
              <a:t>Jāzeps</a:t>
            </a:r>
            <a:r>
              <a:rPr lang="en-GB" sz="5200" i="1" dirty="0" smtClean="0"/>
              <a:t> </a:t>
            </a:r>
            <a:r>
              <a:rPr lang="en-GB" sz="5200" i="1" dirty="0" err="1" smtClean="0"/>
              <a:t>Mediņš</a:t>
            </a:r>
            <a:r>
              <a:rPr lang="en-GB" sz="5200" i="1" dirty="0" smtClean="0"/>
              <a:t> Riga 1</a:t>
            </a:r>
            <a:r>
              <a:rPr lang="en-GB" sz="5200" i="1" baseline="30000" dirty="0" smtClean="0"/>
              <a:t>st</a:t>
            </a:r>
            <a:r>
              <a:rPr lang="en-GB" sz="5200" i="1" dirty="0" smtClean="0"/>
              <a:t> Music school, Riga)</a:t>
            </a:r>
          </a:p>
          <a:p>
            <a:r>
              <a:rPr lang="fr-FR" sz="5200" b="1" dirty="0" smtClean="0"/>
              <a:t>Filippo Faes, Anna </a:t>
            </a:r>
            <a:r>
              <a:rPr lang="fr-FR" sz="5200" b="1" dirty="0" err="1" smtClean="0"/>
              <a:t>Bellagamba</a:t>
            </a:r>
            <a:r>
              <a:rPr lang="fr-FR" sz="5200" dirty="0" smtClean="0"/>
              <a:t> </a:t>
            </a:r>
            <a:r>
              <a:rPr lang="fr-FR" sz="5200" i="1" dirty="0" err="1" smtClean="0"/>
              <a:t>Conservatorio</a:t>
            </a:r>
            <a:r>
              <a:rPr lang="fr-FR" sz="5200" i="1" dirty="0" smtClean="0"/>
              <a:t> </a:t>
            </a:r>
            <a:r>
              <a:rPr lang="fr-FR" sz="5200" i="1" dirty="0" err="1" smtClean="0"/>
              <a:t>˝Steffani˝</a:t>
            </a:r>
            <a:r>
              <a:rPr lang="fr-FR" sz="5200" i="1" dirty="0" smtClean="0"/>
              <a:t>, </a:t>
            </a:r>
            <a:r>
              <a:rPr lang="fr-FR" sz="5200" i="1" dirty="0" err="1" smtClean="0"/>
              <a:t>Castelfranco</a:t>
            </a:r>
            <a:r>
              <a:rPr lang="fr-FR" sz="5200" i="1" dirty="0" smtClean="0"/>
              <a:t> </a:t>
            </a:r>
            <a:r>
              <a:rPr lang="fr-FR" sz="5200" i="1" dirty="0" err="1" smtClean="0"/>
              <a:t>Veneto</a:t>
            </a:r>
            <a:r>
              <a:rPr lang="fr-FR" sz="5200" i="1" dirty="0" smtClean="0"/>
              <a:t> </a:t>
            </a:r>
          </a:p>
          <a:p>
            <a:r>
              <a:rPr lang="fr-FR" sz="5200" b="1" dirty="0" smtClean="0"/>
              <a:t>Petr </a:t>
            </a:r>
            <a:r>
              <a:rPr lang="fr-FR" sz="5200" b="1" dirty="0" err="1" smtClean="0"/>
              <a:t>Prause</a:t>
            </a:r>
            <a:r>
              <a:rPr lang="fr-FR" sz="5200" dirty="0" smtClean="0"/>
              <a:t>  </a:t>
            </a:r>
            <a:r>
              <a:rPr lang="fr-FR" sz="5200" i="1" dirty="0" smtClean="0"/>
              <a:t>Royal </a:t>
            </a:r>
            <a:r>
              <a:rPr lang="fr-FR" sz="5200" i="1" dirty="0" err="1" smtClean="0"/>
              <a:t>Northern</a:t>
            </a:r>
            <a:r>
              <a:rPr lang="fr-FR" sz="5200" i="1" dirty="0" smtClean="0"/>
              <a:t> </a:t>
            </a:r>
            <a:r>
              <a:rPr lang="fr-FR" sz="5200" i="1" dirty="0" err="1" smtClean="0"/>
              <a:t>College</a:t>
            </a:r>
            <a:r>
              <a:rPr lang="fr-FR" sz="5200" i="1" dirty="0" smtClean="0"/>
              <a:t> of Music</a:t>
            </a:r>
            <a:endParaRPr lang="en-US" sz="5200" i="1" dirty="0" smtClean="0"/>
          </a:p>
          <a:p>
            <a:r>
              <a:rPr lang="en-US" sz="5200" b="1" dirty="0" smtClean="0"/>
              <a:t>Robert Irvine </a:t>
            </a:r>
            <a:r>
              <a:rPr lang="en-US" sz="5200" i="1" dirty="0" smtClean="0"/>
              <a:t>Royal Scottish Academy of Music and Drama </a:t>
            </a:r>
          </a:p>
          <a:p>
            <a:r>
              <a:rPr lang="en-US" sz="5200" b="1" dirty="0" smtClean="0"/>
              <a:t>Marine </a:t>
            </a:r>
            <a:r>
              <a:rPr lang="en-US" sz="5200" b="1" dirty="0" err="1" smtClean="0"/>
              <a:t>Berthet</a:t>
            </a:r>
            <a:r>
              <a:rPr lang="en-US" sz="5200" b="1" dirty="0" smtClean="0"/>
              <a:t>, </a:t>
            </a:r>
            <a:r>
              <a:rPr lang="en-US" sz="5200" b="1" dirty="0" err="1" smtClean="0"/>
              <a:t>Blandine</a:t>
            </a:r>
            <a:r>
              <a:rPr lang="en-US" sz="5200" b="1" dirty="0" smtClean="0"/>
              <a:t> Côte</a:t>
            </a:r>
            <a:r>
              <a:rPr lang="en-US" sz="5200" dirty="0" smtClean="0"/>
              <a:t> </a:t>
            </a:r>
            <a:r>
              <a:rPr lang="en-US" sz="5200" i="1" dirty="0" smtClean="0"/>
              <a:t>Administrator of the Debussy Quartet</a:t>
            </a:r>
          </a:p>
          <a:p>
            <a:r>
              <a:rPr lang="en-US" sz="5200" b="1" dirty="0" smtClean="0"/>
              <a:t>Anna </a:t>
            </a:r>
            <a:r>
              <a:rPr lang="en-US" sz="5200" b="1" dirty="0" err="1" smtClean="0"/>
              <a:t>Prabucka-Firlej</a:t>
            </a:r>
            <a:r>
              <a:rPr lang="en-US" sz="5200" b="1" dirty="0" smtClean="0"/>
              <a:t>, </a:t>
            </a:r>
            <a:r>
              <a:rPr lang="en-US" sz="5200" i="1" dirty="0" smtClean="0"/>
              <a:t>S. </a:t>
            </a:r>
            <a:r>
              <a:rPr lang="en-US" sz="5200" i="1" dirty="0" err="1" smtClean="0"/>
              <a:t>Moniuszko</a:t>
            </a:r>
            <a:r>
              <a:rPr lang="en-US" sz="5200" i="1" dirty="0" smtClean="0"/>
              <a:t> Academy of Music, Gdansk</a:t>
            </a:r>
          </a:p>
          <a:p>
            <a:r>
              <a:rPr lang="en-US" sz="5200" b="1" dirty="0" smtClean="0"/>
              <a:t>José Manuel Gil, Juan-Pablo </a:t>
            </a:r>
            <a:r>
              <a:rPr lang="en-US" sz="5200" b="1" dirty="0" err="1" smtClean="0"/>
              <a:t>Gamarro</a:t>
            </a:r>
            <a:r>
              <a:rPr lang="en-US" sz="5200" b="1" dirty="0" smtClean="0"/>
              <a:t> </a:t>
            </a:r>
            <a:r>
              <a:rPr lang="en-US" sz="5200" i="1" dirty="0" smtClean="0"/>
              <a:t>Concerto Malaga</a:t>
            </a:r>
          </a:p>
          <a:p>
            <a:r>
              <a:rPr lang="en-US" sz="5200" b="1" dirty="0" smtClean="0"/>
              <a:t>Dr Evan Rothstein</a:t>
            </a:r>
            <a:r>
              <a:rPr lang="en-US" sz="5200" dirty="0" smtClean="0"/>
              <a:t>, </a:t>
            </a:r>
            <a:r>
              <a:rPr lang="en-US" sz="5200" i="1" dirty="0" smtClean="0"/>
              <a:t>Guildhall School of Music &amp; Drama</a:t>
            </a:r>
          </a:p>
          <a:p>
            <a:r>
              <a:rPr lang="en-US" sz="5200" b="1" dirty="0" err="1" smtClean="0"/>
              <a:t>Yiannis</a:t>
            </a:r>
            <a:r>
              <a:rPr lang="en-US" sz="5200" b="1" dirty="0" smtClean="0"/>
              <a:t> </a:t>
            </a:r>
            <a:r>
              <a:rPr lang="en-US" sz="5200" b="1" dirty="0" err="1" smtClean="0"/>
              <a:t>Miralis</a:t>
            </a:r>
            <a:r>
              <a:rPr lang="en-US" sz="5200" b="1" dirty="0" smtClean="0"/>
              <a:t>, </a:t>
            </a:r>
            <a:r>
              <a:rPr lang="en-US" sz="5200" b="1" dirty="0" err="1" smtClean="0"/>
              <a:t>Annini</a:t>
            </a:r>
            <a:r>
              <a:rPr lang="en-US" sz="5200" b="1" dirty="0" smtClean="0"/>
              <a:t> </a:t>
            </a:r>
            <a:r>
              <a:rPr lang="en-US" sz="5200" b="1" dirty="0" err="1" smtClean="0"/>
              <a:t>Tsiouti</a:t>
            </a:r>
            <a:r>
              <a:rPr lang="en-US" sz="5200" dirty="0" smtClean="0"/>
              <a:t> , </a:t>
            </a:r>
            <a:r>
              <a:rPr lang="en-US" sz="5200" b="1" dirty="0" smtClean="0"/>
              <a:t>Dr. Francis- </a:t>
            </a:r>
            <a:r>
              <a:rPr lang="en-US" sz="5200" b="1" dirty="0" err="1" smtClean="0"/>
              <a:t>Nectarios</a:t>
            </a:r>
            <a:r>
              <a:rPr lang="en-US" sz="5200" b="1" dirty="0" smtClean="0"/>
              <a:t> Guy</a:t>
            </a:r>
            <a:r>
              <a:rPr lang="en-US" sz="5200" dirty="0" smtClean="0"/>
              <a:t> </a:t>
            </a:r>
            <a:r>
              <a:rPr lang="en-US" sz="5200" i="1" dirty="0" smtClean="0"/>
              <a:t>European University Cyprus</a:t>
            </a:r>
          </a:p>
          <a:p>
            <a:r>
              <a:rPr lang="en-US" sz="5200" b="1" dirty="0" err="1" smtClean="0"/>
              <a:t>Liesbeth</a:t>
            </a:r>
            <a:r>
              <a:rPr lang="en-US" sz="5200" b="1" dirty="0" smtClean="0"/>
              <a:t> </a:t>
            </a:r>
            <a:r>
              <a:rPr lang="en-US" sz="5200" b="1" dirty="0" err="1" smtClean="0"/>
              <a:t>Kok</a:t>
            </a:r>
            <a:r>
              <a:rPr lang="en-US" sz="5200" b="1" dirty="0" smtClean="0"/>
              <a:t>, </a:t>
            </a:r>
            <a:r>
              <a:rPr lang="en-US" sz="5200" dirty="0" smtClean="0"/>
              <a:t>Netherlands String Quartet Academy (NSKA)</a:t>
            </a:r>
            <a:endParaRPr lang="en-US" sz="4000" b="1" dirty="0" smtClean="0"/>
          </a:p>
          <a:p>
            <a:endParaRPr lang="en-US" sz="2240" i="1" dirty="0" smtClean="0"/>
          </a:p>
          <a:p>
            <a:endParaRPr lang="en-US" sz="2240" i="1" dirty="0" smtClean="0"/>
          </a:p>
          <a:p>
            <a:endParaRPr lang="en-US" sz="1514" i="1" dirty="0" smtClean="0"/>
          </a:p>
          <a:p>
            <a:endParaRPr lang="en-US" sz="16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i="1" dirty="0" smtClean="0"/>
          </a:p>
          <a:p>
            <a:endParaRPr lang="en-US" sz="1800" dirty="0" smtClean="0"/>
          </a:p>
          <a:p>
            <a:endParaRPr lang="en-US" sz="1800" dirty="0" smtClean="0"/>
          </a:p>
          <a:p>
            <a:pPr>
              <a:buNone/>
            </a:pPr>
            <a:endParaRPr lang="en-US" sz="1800" dirty="0" smtClean="0"/>
          </a:p>
          <a:p>
            <a:pPr>
              <a:buNone/>
            </a:pPr>
            <a:endParaRPr lang="en-US" sz="1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err="1" smtClean="0"/>
              <a:t>Masterclasses</a:t>
            </a:r>
            <a:r>
              <a:rPr lang="en-US" sz="2000" dirty="0" smtClean="0"/>
              <a:t> 2009-2013</a:t>
            </a:r>
            <a:endParaRPr lang="en-US" sz="2000" dirty="0"/>
          </a:p>
        </p:txBody>
      </p:sp>
      <p:sp>
        <p:nvSpPr>
          <p:cNvPr id="3" name="Content Placeholder 2"/>
          <p:cNvSpPr>
            <a:spLocks noGrp="1"/>
          </p:cNvSpPr>
          <p:nvPr>
            <p:ph idx="1"/>
          </p:nvPr>
        </p:nvSpPr>
        <p:spPr>
          <a:xfrm>
            <a:off x="457200" y="1143000"/>
            <a:ext cx="8229600" cy="4983163"/>
          </a:xfrm>
        </p:spPr>
        <p:txBody>
          <a:bodyPr numCol="2">
            <a:normAutofit fontScale="92500" lnSpcReduction="10000"/>
          </a:bodyPr>
          <a:lstStyle/>
          <a:p>
            <a:r>
              <a:rPr lang="en-US" sz="1500" dirty="0" err="1" smtClean="0"/>
              <a:t>Petras</a:t>
            </a:r>
            <a:r>
              <a:rPr lang="en-US" sz="1500" dirty="0" smtClean="0"/>
              <a:t> </a:t>
            </a:r>
            <a:r>
              <a:rPr lang="en-US" sz="1500" dirty="0" err="1" smtClean="0"/>
              <a:t>Kunca</a:t>
            </a:r>
            <a:endParaRPr lang="en-US" sz="1500" dirty="0" smtClean="0"/>
          </a:p>
          <a:p>
            <a:r>
              <a:rPr lang="en-US" sz="1500" dirty="0" smtClean="0"/>
              <a:t>Alexander </a:t>
            </a:r>
            <a:r>
              <a:rPr lang="en-US" sz="1500" dirty="0" err="1" smtClean="0"/>
              <a:t>Bonduryansky</a:t>
            </a:r>
            <a:endParaRPr lang="en-US" sz="1500" dirty="0" smtClean="0"/>
          </a:p>
          <a:p>
            <a:r>
              <a:rPr lang="en-US" sz="1500" dirty="0" smtClean="0"/>
              <a:t>Anna </a:t>
            </a:r>
            <a:r>
              <a:rPr lang="en-US" sz="1500" dirty="0" err="1" smtClean="0"/>
              <a:t>Prabucka-Firlej</a:t>
            </a:r>
            <a:endParaRPr lang="en-US" sz="1500" dirty="0" smtClean="0"/>
          </a:p>
          <a:p>
            <a:r>
              <a:rPr lang="en-US" sz="1500" dirty="0" smtClean="0"/>
              <a:t>Krzysztof </a:t>
            </a:r>
            <a:r>
              <a:rPr lang="en-US" sz="1500" dirty="0" err="1" smtClean="0"/>
              <a:t>Sperski</a:t>
            </a:r>
            <a:endParaRPr lang="en-US" sz="1500" dirty="0" smtClean="0"/>
          </a:p>
          <a:p>
            <a:r>
              <a:rPr lang="en-US" sz="1500" dirty="0" err="1" smtClean="0"/>
              <a:t>Marje</a:t>
            </a:r>
            <a:r>
              <a:rPr lang="en-US" sz="1500" dirty="0" smtClean="0"/>
              <a:t> </a:t>
            </a:r>
            <a:r>
              <a:rPr lang="en-US" sz="1500" dirty="0" err="1" smtClean="0"/>
              <a:t>Lohuaru</a:t>
            </a:r>
            <a:endParaRPr lang="en-US" sz="1500" dirty="0" smtClean="0"/>
          </a:p>
          <a:p>
            <a:r>
              <a:rPr lang="en-US" sz="1500" dirty="0" err="1" smtClean="0"/>
              <a:t>Keijo</a:t>
            </a:r>
            <a:r>
              <a:rPr lang="en-US" sz="1500" dirty="0" smtClean="0"/>
              <a:t> </a:t>
            </a:r>
            <a:r>
              <a:rPr lang="en-US" sz="1500" dirty="0" err="1" smtClean="0"/>
              <a:t>Aho</a:t>
            </a:r>
            <a:endParaRPr lang="en-US" sz="1500" dirty="0" smtClean="0"/>
          </a:p>
          <a:p>
            <a:r>
              <a:rPr lang="en-US" sz="1500" dirty="0" smtClean="0"/>
              <a:t>Evan Rothstein</a:t>
            </a:r>
          </a:p>
          <a:p>
            <a:r>
              <a:rPr lang="en-US" sz="1500" dirty="0" smtClean="0"/>
              <a:t>Roberto </a:t>
            </a:r>
            <a:r>
              <a:rPr lang="en-US" sz="1500" dirty="0" err="1" smtClean="0"/>
              <a:t>Galletto</a:t>
            </a:r>
            <a:endParaRPr lang="en-US" sz="1500" dirty="0" smtClean="0"/>
          </a:p>
          <a:p>
            <a:r>
              <a:rPr lang="en-US" sz="1500" dirty="0" err="1" smtClean="0"/>
              <a:t>Filippo</a:t>
            </a:r>
            <a:r>
              <a:rPr lang="en-US" sz="1500" dirty="0" smtClean="0"/>
              <a:t> </a:t>
            </a:r>
            <a:r>
              <a:rPr lang="en-US" sz="1500" dirty="0" err="1" smtClean="0"/>
              <a:t>Faes</a:t>
            </a:r>
            <a:endParaRPr lang="en-US" sz="1500" dirty="0" smtClean="0"/>
          </a:p>
          <a:p>
            <a:r>
              <a:rPr lang="en-US" sz="1500" dirty="0" smtClean="0"/>
              <a:t>Michael </a:t>
            </a:r>
            <a:r>
              <a:rPr lang="en-US" sz="1500" dirty="0" err="1" smtClean="0"/>
              <a:t>Tsalka</a:t>
            </a:r>
            <a:endParaRPr lang="en-US" sz="1500" dirty="0" smtClean="0"/>
          </a:p>
          <a:p>
            <a:r>
              <a:rPr lang="en-US" sz="1500" dirty="0" smtClean="0"/>
              <a:t>Maxim </a:t>
            </a:r>
            <a:r>
              <a:rPr lang="en-US" sz="1500" dirty="0" err="1" smtClean="0"/>
              <a:t>Puryzhinskij</a:t>
            </a:r>
            <a:endParaRPr lang="en-US" sz="1500" dirty="0" smtClean="0"/>
          </a:p>
          <a:p>
            <a:r>
              <a:rPr lang="en-US" sz="1500" dirty="0" smtClean="0"/>
              <a:t>Dalia </a:t>
            </a:r>
            <a:r>
              <a:rPr lang="en-US" sz="1500" dirty="0" err="1" smtClean="0"/>
              <a:t>Balsyte</a:t>
            </a:r>
            <a:endParaRPr lang="en-US" sz="1500" dirty="0" smtClean="0"/>
          </a:p>
          <a:p>
            <a:r>
              <a:rPr lang="en-US" sz="1500" dirty="0" smtClean="0"/>
              <a:t>Marc </a:t>
            </a:r>
            <a:r>
              <a:rPr lang="en-US" sz="1500" dirty="0" err="1" smtClean="0"/>
              <a:t>Danel</a:t>
            </a:r>
            <a:endParaRPr lang="en-US" sz="1500" dirty="0" smtClean="0"/>
          </a:p>
          <a:p>
            <a:r>
              <a:rPr lang="en-US" sz="1500" dirty="0" smtClean="0"/>
              <a:t>Christophe </a:t>
            </a:r>
            <a:r>
              <a:rPr lang="en-US" sz="1500" dirty="0" err="1" smtClean="0"/>
              <a:t>Giovaninetti</a:t>
            </a:r>
            <a:endParaRPr lang="en-US" sz="1500" dirty="0" smtClean="0"/>
          </a:p>
          <a:p>
            <a:r>
              <a:rPr lang="en-US" sz="1500" dirty="0" smtClean="0"/>
              <a:t>Michael </a:t>
            </a:r>
            <a:r>
              <a:rPr lang="en-US" sz="1500" dirty="0" err="1" smtClean="0"/>
              <a:t>Flaksman</a:t>
            </a:r>
            <a:endParaRPr lang="en-US" sz="1500" dirty="0" smtClean="0"/>
          </a:p>
          <a:p>
            <a:r>
              <a:rPr lang="en-US" sz="1500" dirty="0" smtClean="0"/>
              <a:t>Stefan Metz</a:t>
            </a:r>
          </a:p>
          <a:p>
            <a:r>
              <a:rPr lang="en-US" sz="1500" dirty="0" smtClean="0"/>
              <a:t>Robert Irvine</a:t>
            </a:r>
          </a:p>
          <a:p>
            <a:r>
              <a:rPr lang="en-US" sz="1500" dirty="0" err="1" smtClean="0"/>
              <a:t>Maja</a:t>
            </a:r>
            <a:r>
              <a:rPr lang="en-US" sz="1500" dirty="0" smtClean="0"/>
              <a:t> </a:t>
            </a:r>
            <a:r>
              <a:rPr lang="en-US" sz="1500" dirty="0" err="1" smtClean="0"/>
              <a:t>Nosowska</a:t>
            </a:r>
            <a:endParaRPr lang="en-US" sz="1500" dirty="0" smtClean="0"/>
          </a:p>
          <a:p>
            <a:r>
              <a:rPr lang="en-US" sz="1500" dirty="0" smtClean="0"/>
              <a:t>Massimo Paris</a:t>
            </a:r>
          </a:p>
          <a:p>
            <a:r>
              <a:rPr lang="en-US" sz="1500" dirty="0" smtClean="0"/>
              <a:t>Daniel </a:t>
            </a:r>
            <a:r>
              <a:rPr lang="en-US" sz="1500" dirty="0" err="1" smtClean="0"/>
              <a:t>Koschitzki</a:t>
            </a:r>
            <a:endParaRPr lang="en-US" sz="1500" dirty="0" smtClean="0"/>
          </a:p>
          <a:p>
            <a:r>
              <a:rPr lang="en-US" sz="1500" dirty="0" err="1" smtClean="0"/>
              <a:t>Petr</a:t>
            </a:r>
            <a:r>
              <a:rPr lang="en-US" sz="1500" dirty="0" smtClean="0"/>
              <a:t> </a:t>
            </a:r>
            <a:r>
              <a:rPr lang="en-US" sz="1500" dirty="0" err="1" smtClean="0"/>
              <a:t>Prause</a:t>
            </a:r>
            <a:endParaRPr lang="en-US" sz="1500" dirty="0" smtClean="0"/>
          </a:p>
          <a:p>
            <a:r>
              <a:rPr lang="en-US" sz="1500" dirty="0" smtClean="0"/>
              <a:t>Umberto </a:t>
            </a:r>
            <a:r>
              <a:rPr lang="en-US" sz="1500" dirty="0" err="1" smtClean="0"/>
              <a:t>Clerici</a:t>
            </a:r>
            <a:endParaRPr lang="en-US" sz="1500" dirty="0" smtClean="0"/>
          </a:p>
          <a:p>
            <a:r>
              <a:rPr lang="en-US" sz="1500" dirty="0" smtClean="0"/>
              <a:t>Natalia </a:t>
            </a:r>
            <a:r>
              <a:rPr lang="en-US" sz="1500" dirty="0" err="1" smtClean="0"/>
              <a:t>Sakkos</a:t>
            </a:r>
            <a:endParaRPr lang="en-US" sz="1500" dirty="0" smtClean="0"/>
          </a:p>
          <a:p>
            <a:r>
              <a:rPr lang="en-US" sz="1500" dirty="0" err="1" smtClean="0"/>
              <a:t>Quartetto</a:t>
            </a:r>
            <a:r>
              <a:rPr lang="en-US" sz="1500" dirty="0" smtClean="0"/>
              <a:t> </a:t>
            </a:r>
            <a:r>
              <a:rPr lang="en-US" sz="1500" dirty="0" err="1" smtClean="0"/>
              <a:t>di</a:t>
            </a:r>
            <a:r>
              <a:rPr lang="en-US" sz="1500" dirty="0" smtClean="0"/>
              <a:t> Roma</a:t>
            </a:r>
          </a:p>
          <a:p>
            <a:r>
              <a:rPr lang="en-US" sz="1500" dirty="0" smtClean="0"/>
              <a:t>Irina </a:t>
            </a:r>
            <a:r>
              <a:rPr lang="en-US" sz="1500" dirty="0" err="1" smtClean="0"/>
              <a:t>Anastasieva</a:t>
            </a:r>
            <a:r>
              <a:rPr lang="en-US" sz="1500" dirty="0" smtClean="0"/>
              <a:t> </a:t>
            </a:r>
          </a:p>
          <a:p>
            <a:r>
              <a:rPr lang="en-US" sz="1500" dirty="0" err="1" smtClean="0"/>
              <a:t>Georgy</a:t>
            </a:r>
            <a:r>
              <a:rPr lang="en-US" sz="1500" dirty="0" smtClean="0"/>
              <a:t> </a:t>
            </a:r>
            <a:r>
              <a:rPr lang="en-US" sz="1500" dirty="0" err="1" smtClean="0"/>
              <a:t>Fedorenko</a:t>
            </a:r>
            <a:r>
              <a:rPr lang="en-US" sz="1500" dirty="0" smtClean="0"/>
              <a:t> </a:t>
            </a:r>
          </a:p>
          <a:p>
            <a:r>
              <a:rPr lang="en-US" sz="1500" dirty="0" err="1" smtClean="0"/>
              <a:t>Alla</a:t>
            </a:r>
            <a:r>
              <a:rPr lang="en-US" sz="1500" dirty="0" smtClean="0"/>
              <a:t> </a:t>
            </a:r>
            <a:r>
              <a:rPr lang="en-US" sz="1500" dirty="0" err="1" smtClean="0"/>
              <a:t>Zhohova</a:t>
            </a:r>
            <a:r>
              <a:rPr lang="en-US" sz="1500" dirty="0" smtClean="0"/>
              <a:t> </a:t>
            </a:r>
          </a:p>
          <a:p>
            <a:r>
              <a:rPr lang="en-US" sz="1500" dirty="0" err="1" smtClean="0"/>
              <a:t>Frederik</a:t>
            </a:r>
            <a:r>
              <a:rPr lang="en-US" sz="1500" dirty="0" smtClean="0"/>
              <a:t> </a:t>
            </a:r>
            <a:r>
              <a:rPr lang="en-US" sz="1500" dirty="0" err="1" smtClean="0"/>
              <a:t>Voorn</a:t>
            </a:r>
            <a:r>
              <a:rPr lang="en-US" sz="1500" dirty="0" smtClean="0"/>
              <a:t> </a:t>
            </a:r>
          </a:p>
          <a:p>
            <a:r>
              <a:rPr lang="en-US" sz="1500" dirty="0" err="1" smtClean="0"/>
              <a:t>Gunta</a:t>
            </a:r>
            <a:r>
              <a:rPr lang="en-US" sz="1500" dirty="0" smtClean="0"/>
              <a:t> </a:t>
            </a:r>
            <a:r>
              <a:rPr lang="en-US" sz="1500" dirty="0" err="1" smtClean="0"/>
              <a:t>Sproge</a:t>
            </a:r>
            <a:endParaRPr lang="en-US" sz="1500" dirty="0" smtClean="0"/>
          </a:p>
          <a:p>
            <a:r>
              <a:rPr lang="en-US" sz="1500" dirty="0" smtClean="0"/>
              <a:t>Bernd Zack</a:t>
            </a:r>
          </a:p>
          <a:p>
            <a:r>
              <a:rPr lang="en-US" sz="1500" dirty="0" smtClean="0"/>
              <a:t>David Dolan</a:t>
            </a:r>
          </a:p>
          <a:p>
            <a:r>
              <a:rPr lang="en-US" sz="1500" dirty="0" err="1" smtClean="0"/>
              <a:t>Jānis</a:t>
            </a:r>
            <a:r>
              <a:rPr lang="en-US" sz="1500" dirty="0" smtClean="0"/>
              <a:t> </a:t>
            </a:r>
            <a:r>
              <a:rPr lang="en-US" sz="1500" dirty="0" err="1" smtClean="0"/>
              <a:t>Maļeckis</a:t>
            </a:r>
            <a:r>
              <a:rPr lang="en-US" sz="1500" dirty="0" smtClean="0"/>
              <a:t> </a:t>
            </a:r>
          </a:p>
          <a:p>
            <a:r>
              <a:rPr lang="en-US" sz="1500" dirty="0" err="1" smtClean="0"/>
              <a:t>Katarzyna</a:t>
            </a:r>
            <a:r>
              <a:rPr lang="en-US" sz="1500" dirty="0" smtClean="0"/>
              <a:t> </a:t>
            </a:r>
            <a:r>
              <a:rPr lang="en-US" sz="1500" dirty="0" err="1" smtClean="0"/>
              <a:t>Jankowska-Borzykowska</a:t>
            </a:r>
            <a:r>
              <a:rPr lang="en-US" sz="1500" dirty="0" smtClean="0"/>
              <a:t> </a:t>
            </a:r>
          </a:p>
          <a:p>
            <a:r>
              <a:rPr lang="en-US" sz="1500" dirty="0" smtClean="0"/>
              <a:t>Michal </a:t>
            </a:r>
            <a:r>
              <a:rPr lang="en-US" sz="1500" dirty="0" err="1" smtClean="0"/>
              <a:t>Borzykowski</a:t>
            </a:r>
            <a:r>
              <a:rPr lang="en-US" sz="1500" dirty="0" smtClean="0"/>
              <a:t> </a:t>
            </a:r>
          </a:p>
          <a:p>
            <a:r>
              <a:rPr lang="en-US" sz="1500" dirty="0" err="1" smtClean="0"/>
              <a:t>Sampsa</a:t>
            </a:r>
            <a:r>
              <a:rPr lang="en-US" sz="1500" dirty="0" smtClean="0"/>
              <a:t> </a:t>
            </a:r>
            <a:r>
              <a:rPr lang="en-US" sz="1500" dirty="0" err="1" smtClean="0"/>
              <a:t>Kontinnen</a:t>
            </a:r>
            <a:endParaRPr lang="en-US" sz="1500" dirty="0" smtClean="0"/>
          </a:p>
          <a:p>
            <a:r>
              <a:rPr lang="en-US" sz="1500" dirty="0" err="1" smtClean="0"/>
              <a:t>Pekka</a:t>
            </a:r>
            <a:r>
              <a:rPr lang="en-US" sz="1500" dirty="0" smtClean="0"/>
              <a:t> </a:t>
            </a:r>
            <a:r>
              <a:rPr lang="en-US" sz="1500" dirty="0" err="1" smtClean="0"/>
              <a:t>Helasvuo</a:t>
            </a:r>
            <a:endParaRPr lang="en-US" sz="1500" dirty="0" smtClean="0"/>
          </a:p>
          <a:p>
            <a:r>
              <a:rPr lang="en-US" sz="1500" dirty="0" err="1" smtClean="0"/>
              <a:t>Henschel</a:t>
            </a:r>
            <a:r>
              <a:rPr lang="en-US" sz="1500" dirty="0" smtClean="0"/>
              <a:t> Quartet</a:t>
            </a:r>
          </a:p>
          <a:p>
            <a:r>
              <a:rPr lang="en-US" sz="1500" dirty="0" err="1" smtClean="0"/>
              <a:t>Dinara</a:t>
            </a:r>
            <a:r>
              <a:rPr lang="en-US" sz="1500" dirty="0" smtClean="0"/>
              <a:t> </a:t>
            </a:r>
            <a:r>
              <a:rPr lang="en-US" sz="1500" dirty="0" err="1" smtClean="0"/>
              <a:t>Galeeva</a:t>
            </a:r>
            <a:endParaRPr lang="en-US" sz="1500" dirty="0" smtClean="0"/>
          </a:p>
          <a:p>
            <a:r>
              <a:rPr lang="en-US" sz="1500" dirty="0" err="1" smtClean="0"/>
              <a:t>Faidros</a:t>
            </a:r>
            <a:r>
              <a:rPr lang="en-US" sz="1500" dirty="0" smtClean="0"/>
              <a:t> </a:t>
            </a:r>
            <a:r>
              <a:rPr lang="en-US" sz="1500" dirty="0" err="1" smtClean="0"/>
              <a:t>Kavallaris</a:t>
            </a:r>
            <a:endParaRPr lang="en-US" sz="1500" dirty="0" smtClean="0"/>
          </a:p>
          <a:p>
            <a:r>
              <a:rPr lang="en-US" sz="1500" dirty="0" err="1" smtClean="0"/>
              <a:t>Yiannis</a:t>
            </a:r>
            <a:r>
              <a:rPr lang="en-US" sz="1500" dirty="0" smtClean="0"/>
              <a:t> </a:t>
            </a:r>
            <a:r>
              <a:rPr lang="en-US" sz="1500" dirty="0" err="1" smtClean="0"/>
              <a:t>Miralis</a:t>
            </a:r>
            <a:endParaRPr lang="en-US" sz="1500" dirty="0" smtClean="0"/>
          </a:p>
          <a:p>
            <a:pPr>
              <a:buNone/>
            </a:pPr>
            <a:endParaRPr lang="en-US" sz="1500" dirty="0" smtClean="0"/>
          </a:p>
          <a:p>
            <a:endParaRPr lang="en-US" sz="11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Four categories of members</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pPr>
              <a:buFontTx/>
              <a:buChar char="-"/>
            </a:pPr>
            <a:r>
              <a:rPr lang="en-US" dirty="0" smtClean="0"/>
              <a:t>Institutional members: conservatories and other schools or institutions which have pedagogical instruction as the primary activity.</a:t>
            </a:r>
          </a:p>
          <a:p>
            <a:pPr>
              <a:buFontTx/>
              <a:buChar char="-"/>
            </a:pPr>
            <a:r>
              <a:rPr lang="en-US" dirty="0" smtClean="0"/>
              <a:t>Individual members: teachers and musicians exercising a significant pedagogical activity.</a:t>
            </a:r>
          </a:p>
          <a:p>
            <a:pPr>
              <a:buFontTx/>
              <a:buChar char="-"/>
            </a:pPr>
            <a:r>
              <a:rPr lang="en-US" dirty="0" smtClean="0"/>
              <a:t>Ensemble members: professional ensembles with 2-5 members with a legal identity exercising a significant pedagogical activity.</a:t>
            </a:r>
          </a:p>
          <a:p>
            <a:pPr>
              <a:buFontTx/>
              <a:buChar char="-"/>
            </a:pPr>
            <a:r>
              <a:rPr lang="en-US" dirty="0" smtClean="0"/>
              <a:t>Contributing members: individuals, institutions, or other structures wishing to support the association without voting rights.</a:t>
            </a:r>
          </a:p>
          <a:p>
            <a:pPr>
              <a:buFontTx/>
              <a:buChar char="-"/>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Concerts	</a:t>
            </a:r>
            <a:endParaRPr lang="en-US" dirty="0"/>
          </a:p>
        </p:txBody>
      </p:sp>
      <p:sp>
        <p:nvSpPr>
          <p:cNvPr id="3" name="Content Placeholder 2"/>
          <p:cNvSpPr>
            <a:spLocks noGrp="1"/>
          </p:cNvSpPr>
          <p:nvPr>
            <p:ph idx="1"/>
          </p:nvPr>
        </p:nvSpPr>
        <p:spPr/>
        <p:txBody>
          <a:bodyPr/>
          <a:lstStyle/>
          <a:p>
            <a:r>
              <a:rPr lang="en-US" sz="2000" dirty="0" smtClean="0"/>
              <a:t>Three student concerts at each meeting.</a:t>
            </a:r>
          </a:p>
          <a:p>
            <a:r>
              <a:rPr lang="en-US" sz="2000" dirty="0" smtClean="0"/>
              <a:t>Thanks to the warm welcome of host institutions, as well as the policy of alignment of ECMTA meetings with already existing student festivals, student concerts and </a:t>
            </a:r>
            <a:r>
              <a:rPr lang="en-US" sz="2000" dirty="0" err="1" smtClean="0"/>
              <a:t>masterclasses</a:t>
            </a:r>
            <a:r>
              <a:rPr lang="en-US" sz="2000" dirty="0" smtClean="0"/>
              <a:t> have been organized with participating student ensembles from Tallinn, Vilnius, Riga, Rostock, Amsterdam, Warsaw, Mannheim, Nicosia, Moscow, Rome, Gdansk, and, in Kazan, 21 Russian music schools. </a:t>
            </a:r>
          </a:p>
          <a:p>
            <a:r>
              <a:rPr lang="en-US" sz="2000" dirty="0" smtClean="0"/>
              <a:t>ECMTA Professors performed together at the Ascoli Piceno Autumn Gathering. The meeting in also Mannheim featured teachers performing with current and former students, and the Autumn Gathering in Kazan featured a gala concert with distinguished Russian professors and guest artists.</a:t>
            </a:r>
            <a:endParaRPr lang="en-US"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 Partnerships </a:t>
            </a:r>
            <a:r>
              <a:rPr lang="en-US" sz="2000" dirty="0" smtClean="0"/>
              <a:t>(partial list)</a:t>
            </a:r>
            <a:endParaRPr lang="en-US" dirty="0"/>
          </a:p>
        </p:txBody>
      </p:sp>
      <p:sp>
        <p:nvSpPr>
          <p:cNvPr id="3" name="Content Placeholder 2"/>
          <p:cNvSpPr>
            <a:spLocks noGrp="1"/>
          </p:cNvSpPr>
          <p:nvPr>
            <p:ph idx="1"/>
          </p:nvPr>
        </p:nvSpPr>
        <p:spPr/>
        <p:txBody>
          <a:bodyPr>
            <a:normAutofit fontScale="62500" lnSpcReduction="20000"/>
          </a:bodyPr>
          <a:lstStyle/>
          <a:p>
            <a:r>
              <a:rPr lang="en-US" i="1" dirty="0" smtClean="0"/>
              <a:t>Ensemble Magazine</a:t>
            </a:r>
          </a:p>
          <a:p>
            <a:r>
              <a:rPr lang="en-US" dirty="0" err="1" smtClean="0"/>
              <a:t>Taneyev</a:t>
            </a:r>
            <a:r>
              <a:rPr lang="en-US" dirty="0" smtClean="0"/>
              <a:t> International Chamber Music Competition, N. Rubinstein International Competition</a:t>
            </a:r>
          </a:p>
          <a:p>
            <a:r>
              <a:rPr lang="en-US" dirty="0" smtClean="0"/>
              <a:t>International Student Chamber Music Festivals (Kazan, Tallinn, Nicosia)</a:t>
            </a:r>
          </a:p>
          <a:p>
            <a:r>
              <a:rPr lang="en-US" dirty="0" err="1" smtClean="0"/>
              <a:t>Fiapmse</a:t>
            </a:r>
            <a:r>
              <a:rPr lang="en-US" dirty="0" smtClean="0"/>
              <a:t> Festival/Academy of Concerto Malaga</a:t>
            </a:r>
          </a:p>
          <a:p>
            <a:r>
              <a:rPr lang="en-US" i="1" dirty="0" smtClean="0"/>
              <a:t>We Play Music With Friends</a:t>
            </a:r>
            <a:r>
              <a:rPr lang="en-US" dirty="0" smtClean="0"/>
              <a:t> Festival/Competition, Riga</a:t>
            </a:r>
          </a:p>
          <a:p>
            <a:r>
              <a:rPr lang="en-US" dirty="0" smtClean="0"/>
              <a:t>Creative Music Camp, </a:t>
            </a:r>
            <a:r>
              <a:rPr lang="en-US" dirty="0" err="1" smtClean="0"/>
              <a:t>Birzhai</a:t>
            </a:r>
            <a:endParaRPr lang="en-US" dirty="0" smtClean="0"/>
          </a:p>
          <a:p>
            <a:r>
              <a:rPr lang="en-US" i="1" dirty="0" err="1" smtClean="0"/>
              <a:t>Settembre</a:t>
            </a:r>
            <a:r>
              <a:rPr lang="en-US" i="1" dirty="0" smtClean="0"/>
              <a:t> in </a:t>
            </a:r>
            <a:r>
              <a:rPr lang="en-US" i="1" dirty="0" err="1" smtClean="0"/>
              <a:t>Musica</a:t>
            </a:r>
            <a:r>
              <a:rPr lang="en-US" i="1" dirty="0" smtClean="0"/>
              <a:t> Festival</a:t>
            </a:r>
            <a:r>
              <a:rPr lang="en-US" dirty="0" smtClean="0"/>
              <a:t>, Ascoli Piceno</a:t>
            </a:r>
            <a:endParaRPr lang="en-US" i="1" dirty="0" smtClean="0"/>
          </a:p>
          <a:p>
            <a:r>
              <a:rPr lang="en-US" i="1" dirty="0" err="1" smtClean="0"/>
              <a:t>Mondomusica</a:t>
            </a:r>
            <a:endParaRPr lang="en-US" i="1" dirty="0" smtClean="0"/>
          </a:p>
          <a:p>
            <a:r>
              <a:rPr lang="en-US" i="1" dirty="0" err="1" smtClean="0"/>
              <a:t>Archi</a:t>
            </a:r>
            <a:r>
              <a:rPr lang="en-US" i="1" dirty="0" smtClean="0"/>
              <a:t> Magazine/</a:t>
            </a:r>
            <a:r>
              <a:rPr lang="en-US" i="1" dirty="0" err="1" smtClean="0"/>
              <a:t>Accademia</a:t>
            </a:r>
            <a:r>
              <a:rPr lang="en-US" i="1" dirty="0" smtClean="0"/>
              <a:t> </a:t>
            </a:r>
            <a:r>
              <a:rPr lang="en-US" i="1" dirty="0" err="1" smtClean="0"/>
              <a:t>degli</a:t>
            </a:r>
            <a:r>
              <a:rPr lang="en-US" i="1" dirty="0" smtClean="0"/>
              <a:t> </a:t>
            </a:r>
            <a:r>
              <a:rPr lang="en-US" i="1" dirty="0" err="1" smtClean="0"/>
              <a:t>Archi</a:t>
            </a:r>
            <a:endParaRPr lang="en-US" dirty="0" smtClean="0"/>
          </a:p>
          <a:p>
            <a:r>
              <a:rPr lang="en-US" i="1" dirty="0" smtClean="0"/>
              <a:t>Dutch Classical Music Days </a:t>
            </a:r>
            <a:r>
              <a:rPr lang="en-US" dirty="0" smtClean="0"/>
              <a:t>(</a:t>
            </a:r>
            <a:r>
              <a:rPr lang="en-US" dirty="0" err="1" smtClean="0"/>
              <a:t>Muziekcentrum</a:t>
            </a:r>
            <a:r>
              <a:rPr lang="en-US" dirty="0" smtClean="0"/>
              <a:t> </a:t>
            </a:r>
            <a:r>
              <a:rPr lang="en-US" dirty="0" err="1" smtClean="0"/>
              <a:t>nederlands</a:t>
            </a:r>
            <a:r>
              <a:rPr lang="en-US" dirty="0" smtClean="0"/>
              <a:t>)</a:t>
            </a:r>
            <a:endParaRPr lang="en-US" i="1" dirty="0" smtClean="0"/>
          </a:p>
          <a:p>
            <a:r>
              <a:rPr lang="en-US" i="1" dirty="0" err="1" smtClean="0"/>
              <a:t>Homepitch</a:t>
            </a:r>
            <a:r>
              <a:rPr lang="en-US" dirty="0" smtClean="0"/>
              <a:t> Amateur Chamber Music Competition (Augsburg)</a:t>
            </a:r>
          </a:p>
          <a:p>
            <a:r>
              <a:rPr lang="en-US" i="1" dirty="0" err="1" smtClean="0"/>
              <a:t>Sforzando</a:t>
            </a:r>
            <a:r>
              <a:rPr lang="en-US" dirty="0" smtClean="0"/>
              <a:t> Amateur Chamber Music Competition (Paris/Munich)</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Ready for the next three years!</a:t>
            </a:r>
            <a:br>
              <a:rPr lang="en-US" dirty="0" smtClean="0"/>
            </a:b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2013 Autumn Gathering in </a:t>
            </a:r>
            <a:r>
              <a:rPr lang="en-US" dirty="0" err="1" smtClean="0"/>
              <a:t>Savonlinna</a:t>
            </a:r>
            <a:r>
              <a:rPr lang="en-US" dirty="0" smtClean="0"/>
              <a:t> (October)</a:t>
            </a:r>
          </a:p>
          <a:p>
            <a:pPr>
              <a:buNone/>
            </a:pPr>
            <a:r>
              <a:rPr lang="en-US" dirty="0" smtClean="0"/>
              <a:t>2014 Annual meeting in Cremona (April)</a:t>
            </a:r>
          </a:p>
          <a:p>
            <a:pPr>
              <a:buNone/>
            </a:pPr>
            <a:r>
              <a:rPr lang="en-US" dirty="0" smtClean="0"/>
              <a:t>2014 Autumn Gathering </a:t>
            </a:r>
            <a:r>
              <a:rPr lang="en-US" smtClean="0"/>
              <a:t>in Dublin</a:t>
            </a:r>
          </a:p>
          <a:p>
            <a:pPr>
              <a:buNone/>
            </a:pPr>
            <a:r>
              <a:rPr lang="en-US" dirty="0" smtClean="0"/>
              <a:t>2015 Annual meeting in Riga</a:t>
            </a:r>
          </a:p>
          <a:p>
            <a:pPr>
              <a:buNone/>
            </a:pPr>
            <a:r>
              <a:rPr lang="en-US" dirty="0" smtClean="0"/>
              <a:t>2016 Annual meeting at F. Chopin University of Music in Warsaw</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Membership		</a:t>
            </a:r>
            <a:endParaRPr lang="en-US" dirty="0"/>
          </a:p>
        </p:txBody>
      </p:sp>
      <p:sp>
        <p:nvSpPr>
          <p:cNvPr id="3" name="Content Placeholder 2"/>
          <p:cNvSpPr>
            <a:spLocks noGrp="1"/>
          </p:cNvSpPr>
          <p:nvPr>
            <p:ph idx="1"/>
          </p:nvPr>
        </p:nvSpPr>
        <p:spPr/>
        <p:txBody>
          <a:bodyPr/>
          <a:lstStyle/>
          <a:p>
            <a:r>
              <a:rPr lang="en-US" dirty="0" smtClean="0"/>
              <a:t>In 2009: 44 members</a:t>
            </a:r>
          </a:p>
          <a:p>
            <a:pPr>
              <a:buNone/>
            </a:pPr>
            <a:r>
              <a:rPr lang="en-US" dirty="0" smtClean="0"/>
              <a:t>	</a:t>
            </a:r>
            <a:r>
              <a:rPr lang="en-US" sz="2400" dirty="0" smtClean="0"/>
              <a:t>27 institutional members and 17 individual members</a:t>
            </a:r>
            <a:endParaRPr lang="en-US" dirty="0" smtClean="0"/>
          </a:p>
          <a:p>
            <a:r>
              <a:rPr lang="en-US" smtClean="0"/>
              <a:t>In </a:t>
            </a:r>
            <a:r>
              <a:rPr lang="en-US" dirty="0" smtClean="0"/>
              <a:t>2013: 95 members</a:t>
            </a:r>
          </a:p>
          <a:p>
            <a:pPr>
              <a:buNone/>
            </a:pPr>
            <a:r>
              <a:rPr lang="en-US" dirty="0" smtClean="0"/>
              <a:t>	</a:t>
            </a:r>
            <a:r>
              <a:rPr lang="en-US" sz="2400" dirty="0" smtClean="0"/>
              <a:t>39 institutional members, 49 individual members, 3 ensemble members, 3 contributing members, one free member (webmaster </a:t>
            </a:r>
            <a:r>
              <a:rPr lang="en-US" sz="2400" dirty="0" err="1" smtClean="0"/>
              <a:t>Matti</a:t>
            </a:r>
            <a:r>
              <a:rPr lang="en-US" sz="2400" dirty="0" smtClean="0"/>
              <a:t> </a:t>
            </a:r>
            <a:r>
              <a:rPr lang="en-US" sz="2400" dirty="0" err="1" smtClean="0"/>
              <a:t>Kettunen</a:t>
            </a:r>
            <a:r>
              <a:rPr lang="en-US" sz="2400" dirty="0" smtClean="0"/>
              <a:t>)</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History of the Association</a:t>
            </a:r>
            <a:endParaRPr lang="en-US" sz="2400" dirty="0"/>
          </a:p>
        </p:txBody>
      </p:sp>
      <p:sp>
        <p:nvSpPr>
          <p:cNvPr id="3" name="Content Placeholder 2"/>
          <p:cNvSpPr>
            <a:spLocks noGrp="1"/>
          </p:cNvSpPr>
          <p:nvPr>
            <p:ph idx="1"/>
          </p:nvPr>
        </p:nvSpPr>
        <p:spPr/>
        <p:txBody>
          <a:bodyPr>
            <a:normAutofit/>
          </a:bodyPr>
          <a:lstStyle/>
          <a:p>
            <a:r>
              <a:rPr lang="en-US" sz="2000" dirty="0" smtClean="0"/>
              <a:t>In 2001-2004 teachers of six European music institutes worked under a Socrates Program Project: Chamber Music Curriculum Profile. The original Partner Institutes were Royal Welsh College of Music and Drama, Cardiff, Debrecen University, </a:t>
            </a:r>
            <a:r>
              <a:rPr lang="en-US" sz="2000" dirty="0" err="1" smtClean="0"/>
              <a:t>Jyväskylä</a:t>
            </a:r>
            <a:r>
              <a:rPr lang="en-US" sz="2000" dirty="0" smtClean="0"/>
              <a:t> University of Applied Sciences/ Music Department, Estonian Music Academy, </a:t>
            </a:r>
            <a:r>
              <a:rPr lang="en-US" sz="2000" dirty="0" err="1" smtClean="0"/>
              <a:t>Hochschule</a:t>
            </a:r>
            <a:r>
              <a:rPr lang="en-US" sz="2000" dirty="0" smtClean="0"/>
              <a:t> </a:t>
            </a:r>
            <a:r>
              <a:rPr lang="en-US" sz="2000" dirty="0" err="1" smtClean="0"/>
              <a:t>für</a:t>
            </a:r>
            <a:r>
              <a:rPr lang="en-US" sz="2000" dirty="0" smtClean="0"/>
              <a:t> </a:t>
            </a:r>
            <a:r>
              <a:rPr lang="en-US" sz="2000" dirty="0" err="1" smtClean="0"/>
              <a:t>Musik</a:t>
            </a:r>
            <a:r>
              <a:rPr lang="en-US" sz="2000" dirty="0" smtClean="0"/>
              <a:t>, “Franz Liszt”, Weimar and </a:t>
            </a:r>
            <a:r>
              <a:rPr lang="en-US" sz="2000" dirty="0" err="1" smtClean="0"/>
              <a:t>Universität</a:t>
            </a:r>
            <a:r>
              <a:rPr lang="en-US" sz="2000" dirty="0" smtClean="0"/>
              <a:t> </a:t>
            </a:r>
            <a:r>
              <a:rPr lang="en-US" sz="2000" dirty="0" err="1" smtClean="0"/>
              <a:t>für</a:t>
            </a:r>
            <a:r>
              <a:rPr lang="en-US" sz="2000" dirty="0" smtClean="0"/>
              <a:t> Music und </a:t>
            </a:r>
            <a:r>
              <a:rPr lang="en-US" sz="2000" dirty="0" err="1" smtClean="0"/>
              <a:t>Darstellende</a:t>
            </a:r>
            <a:r>
              <a:rPr lang="en-US" sz="2000" dirty="0" smtClean="0"/>
              <a:t> </a:t>
            </a:r>
            <a:r>
              <a:rPr lang="en-US" sz="2000" dirty="0" err="1" smtClean="0"/>
              <a:t>Kunst</a:t>
            </a:r>
            <a:r>
              <a:rPr lang="en-US" sz="2000" dirty="0" smtClean="0"/>
              <a:t>, Wien.</a:t>
            </a:r>
          </a:p>
          <a:p>
            <a:r>
              <a:rPr lang="en-US" sz="2000" dirty="0" err="1" smtClean="0"/>
              <a:t>Jyväskylä</a:t>
            </a:r>
            <a:r>
              <a:rPr lang="en-US" sz="2000" dirty="0" smtClean="0"/>
              <a:t> University of Applied Sciences/ Music Department and its partner schools organized a Pedagogic Chamber Music Conference in co-operation with the AEC and its ERASMUS Thematic Network for Music </a:t>
            </a:r>
            <a:r>
              <a:rPr lang="en-US" sz="2000" dirty="0" err="1" smtClean="0"/>
              <a:t>Polifonia</a:t>
            </a:r>
            <a:r>
              <a:rPr lang="en-US" sz="2000" dirty="0" smtClean="0"/>
              <a:t> May 4-6th. There were practical workshops lead by professors from several European Music Academies, Pedagogic Chamber Music Material was presented and important issues on Chamber Music education were touched in several panel discussions.  The main event of the Conference was the forming of the ECMTA.</a:t>
            </a:r>
            <a:endParaRPr 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of the Association</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§2 The mission of the Association shall be the non-profit promotion of chamber music activity and education in Europe. For this purpose, the Association shall organize activities related to chamber music, for example, courses, educational events and conferences, as well as editing pedagogical materials and cooperating with music institutes and actors of the music industry, whenever possible. The Association shall make </a:t>
            </a:r>
            <a:r>
              <a:rPr lang="en-US" b="1" smtClean="0"/>
              <a:t>proposals and initiatives </a:t>
            </a:r>
            <a:r>
              <a:rPr lang="en-US" b="1" dirty="0" smtClean="0"/>
              <a:t>to enhance the position of chamber music activity.</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Key events of the Association since 2009-2013</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 General meetings in Mannheim, Gdansk, Rome, Tallinn, and Nicosia </a:t>
            </a:r>
            <a:r>
              <a:rPr lang="en-US" sz="2000" dirty="0" smtClean="0"/>
              <a:t> </a:t>
            </a:r>
          </a:p>
          <a:p>
            <a:r>
              <a:rPr lang="en-US" dirty="0" smtClean="0"/>
              <a:t> Autumn Gatherings at </a:t>
            </a:r>
            <a:r>
              <a:rPr lang="en-US" i="1" dirty="0" err="1" smtClean="0"/>
              <a:t>Settembre</a:t>
            </a:r>
            <a:r>
              <a:rPr lang="en-US" i="1" dirty="0" smtClean="0"/>
              <a:t> in </a:t>
            </a:r>
            <a:r>
              <a:rPr lang="en-US" i="1" dirty="0" err="1" smtClean="0"/>
              <a:t>Musica</a:t>
            </a:r>
            <a:r>
              <a:rPr lang="en-US" dirty="0" smtClean="0"/>
              <a:t> Festival (Ascoli Piceno), </a:t>
            </a:r>
            <a:r>
              <a:rPr lang="en-US" i="1" dirty="0" smtClean="0"/>
              <a:t>Classical Music Days </a:t>
            </a:r>
            <a:r>
              <a:rPr lang="en-US" dirty="0" smtClean="0"/>
              <a:t>(Amsterdam), </a:t>
            </a:r>
            <a:r>
              <a:rPr lang="en-US" i="1" dirty="0" smtClean="0"/>
              <a:t>International Student Chamber Music Festival </a:t>
            </a:r>
            <a:r>
              <a:rPr lang="en-US" dirty="0" smtClean="0"/>
              <a:t>(Kazan)</a:t>
            </a:r>
          </a:p>
          <a:p>
            <a:r>
              <a:rPr lang="en-US" dirty="0" smtClean="0"/>
              <a:t>Panel/Conference at </a:t>
            </a:r>
            <a:r>
              <a:rPr lang="en-US" i="1" dirty="0" err="1" smtClean="0"/>
              <a:t>Mondomusica</a:t>
            </a:r>
            <a:r>
              <a:rPr lang="en-US" i="1" dirty="0" smtClean="0"/>
              <a:t> </a:t>
            </a:r>
            <a:r>
              <a:rPr lang="en-US" dirty="0" smtClean="0"/>
              <a:t>Cremona </a:t>
            </a:r>
          </a:p>
          <a:p>
            <a:pPr>
              <a:buNone/>
            </a:pPr>
            <a:r>
              <a:rPr lang="en-US" sz="2595" dirty="0" smtClean="0"/>
              <a:t>	in association with </a:t>
            </a:r>
            <a:r>
              <a:rPr lang="en-US" sz="2595" i="1" dirty="0" smtClean="0"/>
              <a:t>Ensemble Magazine</a:t>
            </a:r>
            <a:r>
              <a:rPr lang="en-US" sz="2595" dirty="0" smtClean="0"/>
              <a:t>, with Roberto </a:t>
            </a:r>
            <a:r>
              <a:rPr lang="en-US" sz="2595" dirty="0" err="1" smtClean="0"/>
              <a:t>Galletto</a:t>
            </a:r>
            <a:r>
              <a:rPr lang="en-US" sz="2595" dirty="0" smtClean="0"/>
              <a:t>, </a:t>
            </a:r>
            <a:r>
              <a:rPr lang="en-US" sz="2595" dirty="0" err="1" smtClean="0"/>
              <a:t>Filippo</a:t>
            </a:r>
            <a:r>
              <a:rPr lang="en-US" sz="2595" dirty="0" smtClean="0"/>
              <a:t> </a:t>
            </a:r>
            <a:r>
              <a:rPr lang="en-US" sz="2595" dirty="0" err="1" smtClean="0"/>
              <a:t>Faes</a:t>
            </a:r>
            <a:r>
              <a:rPr lang="en-US" sz="2595" dirty="0" smtClean="0"/>
              <a:t>, Anna </a:t>
            </a:r>
            <a:r>
              <a:rPr lang="en-US" sz="2595" dirty="0" err="1" smtClean="0"/>
              <a:t>Bellagamba</a:t>
            </a:r>
            <a:r>
              <a:rPr lang="en-US" sz="2595" dirty="0" smtClean="0"/>
              <a:t>, Evan Rothstein, and Juan Pablo </a:t>
            </a:r>
            <a:r>
              <a:rPr lang="en-US" sz="2595" dirty="0" err="1" smtClean="0"/>
              <a:t>Gamarro</a:t>
            </a:r>
            <a:endParaRPr lang="en-US" sz="2595" dirty="0" smtClean="0"/>
          </a:p>
          <a:p>
            <a:pPr>
              <a:buNone/>
            </a:pPr>
            <a:endParaRPr lang="en-US"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Key actions of the Board</a:t>
            </a:r>
            <a:br>
              <a:rPr lang="en-US" sz="3200" dirty="0" smtClean="0"/>
            </a:br>
            <a:r>
              <a:rPr lang="en-US" sz="3200" dirty="0" smtClean="0"/>
              <a:t>2009-2013</a:t>
            </a:r>
            <a:endParaRPr lang="en-US" sz="3200" dirty="0"/>
          </a:p>
        </p:txBody>
      </p:sp>
      <p:sp>
        <p:nvSpPr>
          <p:cNvPr id="3" name="Content Placeholder 2"/>
          <p:cNvSpPr>
            <a:spLocks noGrp="1"/>
          </p:cNvSpPr>
          <p:nvPr>
            <p:ph idx="1"/>
          </p:nvPr>
        </p:nvSpPr>
        <p:spPr>
          <a:xfrm>
            <a:off x="457200" y="1600200"/>
            <a:ext cx="8229600" cy="4989689"/>
          </a:xfrm>
        </p:spPr>
        <p:txBody>
          <a:bodyPr>
            <a:normAutofit fontScale="55000" lnSpcReduction="20000"/>
          </a:bodyPr>
          <a:lstStyle/>
          <a:p>
            <a:r>
              <a:rPr lang="en-US" sz="2880" dirty="0" smtClean="0"/>
              <a:t>Creation of the logo</a:t>
            </a:r>
          </a:p>
          <a:p>
            <a:r>
              <a:rPr lang="en-US" sz="2880" dirty="0" smtClean="0"/>
              <a:t>Creation of the brochure</a:t>
            </a:r>
          </a:p>
          <a:p>
            <a:r>
              <a:rPr lang="en-US" sz="2880" dirty="0" smtClean="0"/>
              <a:t>Creation of committees: Communication, AEC, Curriculum, EU Funding, and Policy</a:t>
            </a:r>
          </a:p>
          <a:p>
            <a:r>
              <a:rPr lang="en-US" sz="2880" dirty="0" smtClean="0"/>
              <a:t>Launching of the Autumn Gatherings and definition of the format for annual meetings</a:t>
            </a:r>
          </a:p>
          <a:p>
            <a:r>
              <a:rPr lang="en-US" sz="2880" dirty="0" smtClean="0"/>
              <a:t>Initiation of partnerships and sponsorships: media agreements, </a:t>
            </a:r>
            <a:r>
              <a:rPr lang="en-US" sz="2880" dirty="0" err="1" smtClean="0"/>
              <a:t>Boardmember</a:t>
            </a:r>
            <a:r>
              <a:rPr lang="en-US" sz="2880" dirty="0" smtClean="0"/>
              <a:t> presence in festivals, workshops, </a:t>
            </a:r>
            <a:r>
              <a:rPr lang="en-US" sz="2880" smtClean="0"/>
              <a:t>and competitions</a:t>
            </a:r>
          </a:p>
          <a:p>
            <a:r>
              <a:rPr lang="en-US" sz="2880" dirty="0" smtClean="0"/>
              <a:t>Initiation of electronic invoicing (</a:t>
            </a:r>
            <a:r>
              <a:rPr lang="en-US" sz="2880" dirty="0" err="1" smtClean="0"/>
              <a:t>Maventa</a:t>
            </a:r>
            <a:r>
              <a:rPr lang="en-US" sz="2880" dirty="0" smtClean="0"/>
              <a:t>) and rationalization of membership record-keeping</a:t>
            </a:r>
          </a:p>
          <a:p>
            <a:r>
              <a:rPr lang="en-US" sz="2880" dirty="0" smtClean="0"/>
              <a:t>Hiring of webmaster and restructuring of the website </a:t>
            </a:r>
          </a:p>
          <a:p>
            <a:pPr>
              <a:buNone/>
            </a:pPr>
            <a:r>
              <a:rPr lang="en-US" sz="2880" dirty="0" smtClean="0"/>
              <a:t>	(photo gallery, reserved section with minutes, treasury reports, activity reports and plans, photo gallery, newsletter subscription and archive, updating of links, publications)</a:t>
            </a:r>
          </a:p>
          <a:p>
            <a:r>
              <a:rPr lang="en-US" sz="2880" dirty="0" smtClean="0"/>
              <a:t>Creation of the bi-monthly </a:t>
            </a:r>
            <a:r>
              <a:rPr lang="en-US" sz="2880" dirty="0" err="1" smtClean="0"/>
              <a:t>e</a:t>
            </a:r>
            <a:r>
              <a:rPr lang="en-US" sz="2880" dirty="0" smtClean="0"/>
              <a:t>-newsletter and bi-monthly column in </a:t>
            </a:r>
            <a:r>
              <a:rPr lang="en-US" sz="2880" i="1" dirty="0" smtClean="0"/>
              <a:t>Ensemble </a:t>
            </a:r>
            <a:r>
              <a:rPr lang="en-US" sz="2880" i="1" dirty="0" err="1" smtClean="0"/>
              <a:t>Magazin</a:t>
            </a:r>
            <a:endParaRPr lang="en-US" sz="2880" i="1" dirty="0" smtClean="0"/>
          </a:p>
          <a:p>
            <a:r>
              <a:rPr lang="en-US" sz="2880" dirty="0" smtClean="0"/>
              <a:t>Creation of the </a:t>
            </a:r>
            <a:r>
              <a:rPr lang="en-US" sz="2880" dirty="0" err="1" smtClean="0"/>
              <a:t>Facebook</a:t>
            </a:r>
            <a:r>
              <a:rPr lang="en-US" sz="2880" dirty="0" smtClean="0"/>
              <a:t> page</a:t>
            </a:r>
          </a:p>
          <a:p>
            <a:r>
              <a:rPr lang="en-US" sz="2880" dirty="0" smtClean="0"/>
              <a:t>Creation of attendance certificates</a:t>
            </a:r>
          </a:p>
          <a:p>
            <a:r>
              <a:rPr lang="en-US" sz="2880" dirty="0" smtClean="0"/>
              <a:t>Creation of the Ensemble Membership Category</a:t>
            </a:r>
          </a:p>
          <a:p>
            <a:r>
              <a:rPr lang="en-US" sz="2880" dirty="0" smtClean="0"/>
              <a:t>Review of the conformity of the rules and new English translation</a:t>
            </a:r>
          </a:p>
          <a:p>
            <a:r>
              <a:rPr lang="en-US" sz="2880" dirty="0" smtClean="0"/>
              <a:t>Establishment of new registered address at Sibelius Academy</a:t>
            </a:r>
          </a:p>
          <a:p>
            <a:r>
              <a:rPr lang="en-US" sz="2880" dirty="0" smtClean="0"/>
              <a:t>Active recruiting: doubling membership</a:t>
            </a:r>
          </a:p>
          <a:p>
            <a:r>
              <a:rPr lang="en-US" sz="2880" dirty="0" smtClean="0"/>
              <a:t>Rationalization of the membership fee structure and elimination of the participation fee for annual meetings</a:t>
            </a:r>
          </a:p>
          <a:p>
            <a:r>
              <a:rPr lang="en-US" sz="2880" dirty="0" smtClean="0"/>
              <a:t>Clarification of voting rights and representation rights</a:t>
            </a:r>
          </a:p>
          <a:p>
            <a:pPr>
              <a:buNone/>
            </a:pPr>
            <a:endParaRPr lang="en-US" sz="2880" dirty="0" smtClean="0"/>
          </a:p>
          <a:p>
            <a:endParaRPr lang="en-US" sz="2400" dirty="0" smtClean="0"/>
          </a:p>
          <a:p>
            <a:endParaRPr lang="en-US" sz="2400" dirty="0" smtClean="0"/>
          </a:p>
          <a:p>
            <a:endParaRPr lang="en-US"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Round-tables and panels: Mannheim </a:t>
            </a:r>
            <a:br>
              <a:rPr lang="en-US" sz="3200" dirty="0" smtClean="0"/>
            </a:br>
            <a:r>
              <a:rPr lang="en-US" sz="3200" dirty="0" smtClean="0"/>
              <a:t>November 2009</a:t>
            </a:r>
            <a:endParaRPr lang="en-US" sz="3200" dirty="0"/>
          </a:p>
        </p:txBody>
      </p:sp>
      <p:sp>
        <p:nvSpPr>
          <p:cNvPr id="3" name="Content Placeholder 2"/>
          <p:cNvSpPr>
            <a:spLocks noGrp="1"/>
          </p:cNvSpPr>
          <p:nvPr>
            <p:ph idx="1"/>
          </p:nvPr>
        </p:nvSpPr>
        <p:spPr/>
        <p:txBody>
          <a:bodyPr>
            <a:normAutofit fontScale="92500" lnSpcReduction="20000"/>
          </a:bodyPr>
          <a:lstStyle/>
          <a:p>
            <a:pPr algn="ctr">
              <a:buNone/>
            </a:pPr>
            <a:r>
              <a:rPr lang="en-US" sz="1800" b="1" cap="all" dirty="0" smtClean="0"/>
              <a:t>Chamber Music as a response to the needs of the Community – Pedagogical and Professional opportunities for Teachers and Students</a:t>
            </a:r>
          </a:p>
          <a:p>
            <a:r>
              <a:rPr lang="en-GB" sz="1800" b="1" dirty="0" err="1" smtClean="0"/>
              <a:t>Gebhard</a:t>
            </a:r>
            <a:r>
              <a:rPr lang="en-GB" sz="1800" b="1" dirty="0" smtClean="0"/>
              <a:t> </a:t>
            </a:r>
            <a:r>
              <a:rPr lang="en-GB" sz="1800" b="1" dirty="0" err="1" smtClean="0"/>
              <a:t>Freiherr</a:t>
            </a:r>
            <a:r>
              <a:rPr lang="en-GB" sz="1800" b="1" dirty="0" smtClean="0"/>
              <a:t> von </a:t>
            </a:r>
            <a:r>
              <a:rPr lang="en-GB" sz="1800" b="1" dirty="0" err="1" smtClean="0"/>
              <a:t>Salmuth</a:t>
            </a:r>
            <a:r>
              <a:rPr lang="en-GB" sz="1800" b="1" dirty="0" smtClean="0"/>
              <a:t>, </a:t>
            </a:r>
            <a:r>
              <a:rPr lang="en-GB" sz="1800" dirty="0" smtClean="0"/>
              <a:t>President, « Live Music Now » Heidelberg</a:t>
            </a:r>
            <a:endParaRPr lang="en-US" sz="1800" dirty="0" smtClean="0"/>
          </a:p>
          <a:p>
            <a:pPr>
              <a:buNone/>
            </a:pPr>
            <a:r>
              <a:rPr lang="en-GB" sz="1800" dirty="0" smtClean="0"/>
              <a:t>	</a:t>
            </a:r>
            <a:r>
              <a:rPr lang="en-GB" sz="1800" i="1" dirty="0" smtClean="0"/>
              <a:t>Chamber Music with young musicians in humanitarian and social contexts</a:t>
            </a:r>
            <a:endParaRPr lang="en-US" sz="1800" i="1" dirty="0" smtClean="0"/>
          </a:p>
          <a:p>
            <a:r>
              <a:rPr lang="fr-FR" sz="1800" b="1" dirty="0" smtClean="0"/>
              <a:t>Philippe </a:t>
            </a:r>
            <a:r>
              <a:rPr lang="fr-FR" sz="1800" b="1" dirty="0" err="1" smtClean="0"/>
              <a:t>Bouteloup</a:t>
            </a:r>
            <a:r>
              <a:rPr lang="fr-FR" sz="1800" dirty="0" smtClean="0"/>
              <a:t>, </a:t>
            </a:r>
            <a:r>
              <a:rPr lang="fr-FR" sz="1800" dirty="0" err="1" smtClean="0"/>
              <a:t>Director</a:t>
            </a:r>
            <a:r>
              <a:rPr lang="fr-FR" sz="1800" dirty="0" smtClean="0"/>
              <a:t> and </a:t>
            </a:r>
            <a:r>
              <a:rPr lang="fr-FR" sz="1800" b="1" dirty="0" err="1" smtClean="0"/>
              <a:t>Cecile</a:t>
            </a:r>
            <a:r>
              <a:rPr lang="fr-FR" sz="1800" b="1" dirty="0" smtClean="0"/>
              <a:t> </a:t>
            </a:r>
            <a:r>
              <a:rPr lang="fr-FR" sz="1800" b="1" dirty="0" err="1" smtClean="0"/>
              <a:t>Provôt</a:t>
            </a:r>
            <a:r>
              <a:rPr lang="fr-FR" sz="1800" b="1" dirty="0" smtClean="0"/>
              <a:t> </a:t>
            </a:r>
            <a:r>
              <a:rPr lang="fr-FR" sz="1800" dirty="0" smtClean="0"/>
              <a:t>, Project </a:t>
            </a:r>
            <a:r>
              <a:rPr lang="fr-FR" sz="1800" dirty="0" err="1" smtClean="0"/>
              <a:t>Coordinator</a:t>
            </a:r>
            <a:r>
              <a:rPr lang="fr-FR" sz="1800" dirty="0" smtClean="0"/>
              <a:t>, Musique et Santé (Paris) </a:t>
            </a:r>
            <a:endParaRPr lang="en-US" sz="1800" dirty="0" smtClean="0"/>
          </a:p>
          <a:p>
            <a:pPr>
              <a:buNone/>
            </a:pPr>
            <a:r>
              <a:rPr lang="en-US" sz="1800" dirty="0" smtClean="0"/>
              <a:t>	</a:t>
            </a:r>
            <a:r>
              <a:rPr lang="en-US" sz="1800" i="1" dirty="0" smtClean="0"/>
              <a:t>Chamber Music in hospital environments: beyond the concert, specific skills for performers </a:t>
            </a:r>
          </a:p>
          <a:p>
            <a:r>
              <a:rPr lang="de-DE" sz="1800" b="1" dirty="0" smtClean="0"/>
              <a:t>Frank Reinecke </a:t>
            </a:r>
            <a:r>
              <a:rPr lang="de-DE" sz="1800" dirty="0" smtClean="0"/>
              <a:t>, Vogler Quartet (Berlin)</a:t>
            </a:r>
            <a:endParaRPr lang="en-US" sz="1800" dirty="0" smtClean="0"/>
          </a:p>
          <a:p>
            <a:pPr>
              <a:buNone/>
            </a:pPr>
            <a:r>
              <a:rPr lang="en-US" sz="1800" dirty="0" smtClean="0"/>
              <a:t>	</a:t>
            </a:r>
            <a:r>
              <a:rPr lang="en-US" sz="1800" i="1" dirty="0" smtClean="0"/>
              <a:t>Constructing a long- term community project in schools</a:t>
            </a:r>
            <a:r>
              <a:rPr lang="en-US" sz="1800" dirty="0" smtClean="0"/>
              <a:t> </a:t>
            </a:r>
          </a:p>
          <a:p>
            <a:r>
              <a:rPr lang="de-DE" sz="1800" b="1" dirty="0" smtClean="0"/>
              <a:t>Hansjörg </a:t>
            </a:r>
            <a:r>
              <a:rPr lang="de-DE" sz="1800" b="1" dirty="0" err="1" smtClean="0"/>
              <a:t>Korward</a:t>
            </a:r>
            <a:r>
              <a:rPr lang="de-DE" sz="1800" b="1" dirty="0" smtClean="0"/>
              <a:t> </a:t>
            </a:r>
            <a:r>
              <a:rPr lang="de-DE" sz="1800" dirty="0" smtClean="0"/>
              <a:t>, Städtische Musikschule Mannheim </a:t>
            </a:r>
            <a:endParaRPr lang="en-US" sz="1800" dirty="0" smtClean="0"/>
          </a:p>
          <a:p>
            <a:pPr>
              <a:buNone/>
            </a:pPr>
            <a:r>
              <a:rPr lang="en-US" sz="1800" dirty="0" smtClean="0"/>
              <a:t>	</a:t>
            </a:r>
            <a:r>
              <a:rPr lang="en-US" sz="1800" i="1" dirty="0" smtClean="0"/>
              <a:t>Building networks with schools and community </a:t>
            </a:r>
          </a:p>
          <a:p>
            <a:r>
              <a:rPr lang="en-US" sz="1800" b="1" dirty="0" smtClean="0"/>
              <a:t>Susan </a:t>
            </a:r>
            <a:r>
              <a:rPr lang="en-US" sz="1800" b="1" dirty="0" err="1" smtClean="0"/>
              <a:t>Sturrock</a:t>
            </a:r>
            <a:r>
              <a:rPr lang="en-US" sz="1800" b="1" dirty="0" smtClean="0"/>
              <a:t> </a:t>
            </a:r>
            <a:r>
              <a:rPr lang="en-US" sz="1800" dirty="0" smtClean="0"/>
              <a:t>, Director of Communication, Royal College of Music London, former Director of the Woodhouse Center </a:t>
            </a:r>
          </a:p>
          <a:p>
            <a:pPr>
              <a:buNone/>
            </a:pPr>
            <a:r>
              <a:rPr lang="en-US" sz="1800" dirty="0" smtClean="0"/>
              <a:t>	</a:t>
            </a:r>
            <a:r>
              <a:rPr lang="en-US" sz="1800" i="1" dirty="0" smtClean="0"/>
              <a:t>Training students for community action: possible links between professional placement, development and artistic training </a:t>
            </a:r>
          </a:p>
          <a:p>
            <a:r>
              <a:rPr lang="en-US" sz="1800" b="1" dirty="0" smtClean="0"/>
              <a:t>Jean-Pierre </a:t>
            </a:r>
            <a:r>
              <a:rPr lang="en-US" sz="1800" b="1" dirty="0" err="1" smtClean="0"/>
              <a:t>Seyvos</a:t>
            </a:r>
            <a:r>
              <a:rPr lang="en-US" sz="1800" b="1" dirty="0" smtClean="0"/>
              <a:t> </a:t>
            </a:r>
            <a:r>
              <a:rPr lang="en-US" sz="1800" dirty="0" smtClean="0"/>
              <a:t>, composer, Director of artistic education for the Ile-de-France </a:t>
            </a:r>
          </a:p>
          <a:p>
            <a:pPr>
              <a:buNone/>
            </a:pPr>
            <a:r>
              <a:rPr lang="en-US" sz="1800" dirty="0" smtClean="0"/>
              <a:t>	</a:t>
            </a:r>
            <a:r>
              <a:rPr lang="en-US" sz="1800" i="1" dirty="0" smtClean="0"/>
              <a:t>The Festival </a:t>
            </a:r>
            <a:r>
              <a:rPr lang="en-US" sz="1800" i="1" dirty="0" err="1" smtClean="0"/>
              <a:t>Ecouter-Voir</a:t>
            </a:r>
            <a:r>
              <a:rPr lang="en-US" sz="1800" i="1" dirty="0" smtClean="0"/>
              <a:t> in </a:t>
            </a:r>
            <a:r>
              <a:rPr lang="en-US" sz="1800" i="1" dirty="0" err="1" smtClean="0"/>
              <a:t>Poltiers</a:t>
            </a:r>
            <a:r>
              <a:rPr lang="en-US" sz="1800" i="1" dirty="0" smtClean="0"/>
              <a:t>: bringing chamber music into </a:t>
            </a:r>
            <a:r>
              <a:rPr lang="en-US" sz="1800" i="1" dirty="0" err="1" smtClean="0"/>
              <a:t>people´s</a:t>
            </a:r>
            <a:r>
              <a:rPr lang="en-US" sz="1800" i="1" dirty="0" smtClean="0"/>
              <a:t> homes</a:t>
            </a:r>
          </a:p>
          <a:p>
            <a:endParaRPr lang="en-US" sz="1800"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Round-tables and panels: Gdansk</a:t>
            </a:r>
            <a:br>
              <a:rPr lang="en-US" sz="3200" dirty="0" smtClean="0"/>
            </a:br>
            <a:r>
              <a:rPr lang="en-US" sz="3200" dirty="0" smtClean="0"/>
              <a:t>April 2010</a:t>
            </a:r>
            <a:endParaRPr lang="en-US" sz="3200" dirty="0"/>
          </a:p>
        </p:txBody>
      </p:sp>
      <p:sp>
        <p:nvSpPr>
          <p:cNvPr id="3" name="Content Placeholder 2"/>
          <p:cNvSpPr>
            <a:spLocks noGrp="1"/>
          </p:cNvSpPr>
          <p:nvPr>
            <p:ph idx="1"/>
          </p:nvPr>
        </p:nvSpPr>
        <p:spPr/>
        <p:txBody>
          <a:bodyPr>
            <a:normAutofit/>
          </a:bodyPr>
          <a:lstStyle/>
          <a:p>
            <a:pPr algn="ctr">
              <a:buNone/>
            </a:pPr>
            <a:r>
              <a:rPr lang="en-US" sz="2400" b="1" dirty="0" smtClean="0"/>
              <a:t>FESTIVALS AND PEDAGOGY, STRIKING THE RIGHT BALANCE </a:t>
            </a:r>
            <a:endParaRPr lang="en-US" sz="2400" dirty="0" smtClean="0"/>
          </a:p>
          <a:p>
            <a:pPr>
              <a:buNone/>
            </a:pPr>
            <a:endParaRPr lang="en-US" sz="2162" dirty="0" smtClean="0"/>
          </a:p>
          <a:p>
            <a:r>
              <a:rPr lang="en-US" sz="2400" dirty="0" err="1" smtClean="0"/>
              <a:t>Marje</a:t>
            </a:r>
            <a:r>
              <a:rPr lang="en-US" sz="2400" dirty="0" smtClean="0"/>
              <a:t> </a:t>
            </a:r>
            <a:r>
              <a:rPr lang="en-US" sz="2400" dirty="0" err="1" smtClean="0"/>
              <a:t>Lohuaru</a:t>
            </a:r>
            <a:r>
              <a:rPr lang="en-US" sz="2400" dirty="0" smtClean="0"/>
              <a:t>, Estonian Academy of Music and Theater (Tallinn)</a:t>
            </a:r>
          </a:p>
          <a:p>
            <a:r>
              <a:rPr lang="en-US" sz="2400" dirty="0" smtClean="0"/>
              <a:t>Stefan Metz, Artistic director Netherlands String Quartet Academy (Amsterdam) and Orlando Festival</a:t>
            </a:r>
          </a:p>
          <a:p>
            <a:r>
              <a:rPr lang="en-US" sz="2400" dirty="0" err="1" smtClean="0"/>
              <a:t>Petras</a:t>
            </a:r>
            <a:r>
              <a:rPr lang="en-US" sz="2400" dirty="0" smtClean="0"/>
              <a:t> </a:t>
            </a:r>
            <a:r>
              <a:rPr lang="en-US" sz="2400" dirty="0" err="1" smtClean="0"/>
              <a:t>Kunca</a:t>
            </a:r>
            <a:r>
              <a:rPr lang="en-US" sz="2400" dirty="0" smtClean="0"/>
              <a:t>, Professor and Chairman of Chamber Music Lithuanian Academy of Music and Theater (Vilnius)</a:t>
            </a:r>
          </a:p>
          <a:p>
            <a:r>
              <a:rPr lang="en-US" sz="2400" dirty="0" smtClean="0"/>
              <a:t>Marc </a:t>
            </a:r>
            <a:r>
              <a:rPr lang="en-US" sz="2400" dirty="0" err="1" smtClean="0"/>
              <a:t>Danel</a:t>
            </a:r>
            <a:r>
              <a:rPr lang="en-US" sz="2400" dirty="0" smtClean="0"/>
              <a:t>, </a:t>
            </a:r>
            <a:r>
              <a:rPr lang="en-US" sz="2400" dirty="0" err="1" smtClean="0"/>
              <a:t>Danel</a:t>
            </a:r>
            <a:r>
              <a:rPr lang="en-US" sz="2400" dirty="0" smtClean="0"/>
              <a:t> Quartet, Quartet in residence University of Manchester</a:t>
            </a:r>
          </a:p>
          <a:p>
            <a:pPr>
              <a:buNone/>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1241</TotalTime>
  <Words>2363</Words>
  <Application>Microsoft Macintosh PowerPoint</Application>
  <PresentationFormat>On-screen Show (4:3)</PresentationFormat>
  <Paragraphs>269</Paragraphs>
  <Slides>22</Slides>
  <Notes>0</Notes>
  <HiddenSlides>0</HiddenSlides>
  <MMClips>0</MMClips>
  <ScaleCrop>false</ScaleCrop>
  <HeadingPairs>
    <vt:vector size="4" baseType="variant">
      <vt:variant>
        <vt:lpstr>Design Template</vt:lpstr>
      </vt:variant>
      <vt:variant>
        <vt:i4>1</vt:i4>
      </vt:variant>
      <vt:variant>
        <vt:lpstr>Slide Titles</vt:lpstr>
      </vt:variant>
      <vt:variant>
        <vt:i4>22</vt:i4>
      </vt:variant>
    </vt:vector>
  </HeadingPairs>
  <TitlesOfParts>
    <vt:vector size="23" baseType="lpstr">
      <vt:lpstr>Office Theme</vt:lpstr>
      <vt:lpstr>Slide 1</vt:lpstr>
      <vt:lpstr>Four categories of members </vt:lpstr>
      <vt:lpstr>Membership  </vt:lpstr>
      <vt:lpstr>History of the Association</vt:lpstr>
      <vt:lpstr>Objectives of the Association</vt:lpstr>
      <vt:lpstr>Key events of the Association since 2009-2013</vt:lpstr>
      <vt:lpstr>Key actions of the Board 2009-2013</vt:lpstr>
      <vt:lpstr>Round-tables and panels: Mannheim  November 2009</vt:lpstr>
      <vt:lpstr>Round-tables and panels: Gdansk April 2010</vt:lpstr>
      <vt:lpstr>Round-tables and panels: Ascoli Piceno September 2010</vt:lpstr>
      <vt:lpstr>Round-tables: Rome April 2011</vt:lpstr>
      <vt:lpstr>Round-tables and conferences: Rome</vt:lpstr>
      <vt:lpstr>Guest speakers: Rome </vt:lpstr>
      <vt:lpstr>Round-tables and panels: Amsterdam October 2011</vt:lpstr>
      <vt:lpstr>Round-tables and conferences: Tallinn April 2012</vt:lpstr>
      <vt:lpstr>Round-tables and panels: Kazan November 2012</vt:lpstr>
      <vt:lpstr>Round-tables and conferences: Nicosia April 2013</vt:lpstr>
      <vt:lpstr>Members Forums 2009-2013</vt:lpstr>
      <vt:lpstr>Masterclasses 2009-2013</vt:lpstr>
      <vt:lpstr> Concerts </vt:lpstr>
      <vt:lpstr>Media Partnerships (partial list)</vt:lpstr>
      <vt:lpstr>Ready for the next three years!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evan  rothstein</dc:creator>
  <cp:lastModifiedBy>evan  rothstein</cp:lastModifiedBy>
  <cp:revision>33</cp:revision>
  <dcterms:created xsi:type="dcterms:W3CDTF">2016-04-17T18:46:39Z</dcterms:created>
  <dcterms:modified xsi:type="dcterms:W3CDTF">2016-04-17T18:51:51Z</dcterms:modified>
</cp:coreProperties>
</file>